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sldIdLst>
    <p:sldId id="256" r:id="rId4"/>
    <p:sldId id="257" r:id="rId5"/>
    <p:sldId id="287" r:id="rId6"/>
    <p:sldId id="258" r:id="rId7"/>
    <p:sldId id="259" r:id="rId8"/>
    <p:sldId id="262" r:id="rId9"/>
    <p:sldId id="280" r:id="rId10"/>
    <p:sldId id="326" r:id="rId11"/>
    <p:sldId id="340" r:id="rId12"/>
    <p:sldId id="325" r:id="rId13"/>
    <p:sldId id="324" r:id="rId14"/>
    <p:sldId id="330" r:id="rId15"/>
    <p:sldId id="341" r:id="rId16"/>
    <p:sldId id="281" r:id="rId17"/>
    <p:sldId id="338" r:id="rId18"/>
    <p:sldId id="335" r:id="rId19"/>
    <p:sldId id="327" r:id="rId20"/>
    <p:sldId id="328" r:id="rId21"/>
    <p:sldId id="332" r:id="rId22"/>
    <p:sldId id="366" r:id="rId23"/>
    <p:sldId id="334" r:id="rId24"/>
    <p:sldId id="363" r:id="rId25"/>
    <p:sldId id="285" r:id="rId26"/>
    <p:sldId id="300" r:id="rId27"/>
    <p:sldId id="301" r:id="rId28"/>
    <p:sldId id="302" r:id="rId29"/>
    <p:sldId id="382" r:id="rId30"/>
    <p:sldId id="266" r:id="rId31"/>
    <p:sldId id="282" r:id="rId32"/>
    <p:sldId id="383" r:id="rId33"/>
    <p:sldId id="304" r:id="rId34"/>
    <p:sldId id="336" r:id="rId35"/>
    <p:sldId id="342" r:id="rId36"/>
    <p:sldId id="305" r:id="rId37"/>
    <p:sldId id="343" r:id="rId38"/>
    <p:sldId id="306" r:id="rId39"/>
  </p:sldIdLst>
  <p:sldSz cx="12192000" cy="6858000"/>
  <p:notesSz cx="6858000" cy="9144000"/>
  <p:embeddedFontLst>
    <p:embeddedFont>
      <p:font typeface="Impact" panose="020B0806030902050204" pitchFamily="34" charset="0"/>
      <p:regular r:id="rId43"/>
    </p:embeddedFont>
    <p:embeddedFont>
      <p:font typeface="微软雅黑" panose="020B0503020204020204" pitchFamily="34" charset="-122"/>
      <p:regular r:id="rId44"/>
    </p:embeddedFont>
    <p:embeddedFont>
      <p:font typeface="黑体" panose="02010609060101010101" charset="-122"/>
      <p:regular r:id="rId45"/>
    </p:embeddedFont>
    <p:embeddedFont>
      <p:font typeface="等线" panose="02010600030101010101" charset="-122"/>
      <p:regular r:id="rId46"/>
    </p:embeddedFont>
    <p:embeddedFont>
      <p:font typeface="等线 Light" panose="02010600030101010101" charset="-122"/>
      <p:regular r:id="rId47"/>
    </p:embeddedFont>
    <p:embeddedFont>
      <p:font typeface="幼圆" panose="02010509060101010101" pitchFamily="49" charset="-122"/>
      <p:regular r:id="rId48"/>
    </p:embeddedFont>
    <p:embeddedFont>
      <p:font typeface="Arial Rounded MT Bold" panose="020F0704030504030204" pitchFamily="34" charset="0"/>
      <p:regular r:id="rId49"/>
    </p:embeddedFont>
    <p:embeddedFont>
      <p:font typeface="Agency FB" panose="020B0503020202020204" pitchFamily="34" charset="0"/>
      <p:regular r:id="rId50"/>
      <p:bold r:id="rId51"/>
    </p:embeddedFont>
  </p:embeddedFontLst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E98"/>
    <a:srgbClr val="1D607B"/>
    <a:srgbClr val="A6CFE5"/>
    <a:srgbClr val="191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25" autoAdjust="0"/>
    <p:restoredTop sz="94660"/>
  </p:normalViewPr>
  <p:slideViewPr>
    <p:cSldViewPr snapToGrid="0">
      <p:cViewPr>
        <p:scale>
          <a:sx n="75" d="100"/>
          <a:sy n="75" d="100"/>
        </p:scale>
        <p:origin x="1116" y="756"/>
      </p:cViewPr>
      <p:guideLst>
        <p:guide orient="horz" pos="2160"/>
        <p:guide pos="3840"/>
        <p:guide orient="horz" pos="480"/>
        <p:guide orient="horz" pos="3891"/>
        <p:guide pos="452"/>
        <p:guide pos="72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gs" Target="tags/tag11.xml"/><Relationship Id="rId51" Type="http://schemas.openxmlformats.org/officeDocument/2006/relationships/font" Target="fonts/font9.fntdata"/><Relationship Id="rId50" Type="http://schemas.openxmlformats.org/officeDocument/2006/relationships/font" Target="fonts/font8.fntdata"/><Relationship Id="rId5" Type="http://schemas.openxmlformats.org/officeDocument/2006/relationships/slide" Target="slides/slide2.xml"/><Relationship Id="rId49" Type="http://schemas.openxmlformats.org/officeDocument/2006/relationships/font" Target="fonts/font7.fntdata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58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contourW="15875"/>
          </c:spPr>
          <c:explosion val="0"/>
          <c:dPt>
            <c:idx val="0"/>
            <c:bubble3D val="0"/>
            <c:spPr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83000">
                    <a:schemeClr val="accent6"/>
                  </a:gs>
                </a:gsLst>
                <a:lin ang="2700000"/>
              </a:gradFill>
              <a:ln w="158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schemeClr val="accent6">
                    <a:lumMod val="50000"/>
                    <a:alpha val="40000"/>
                  </a:schemeClr>
                </a:outerShdw>
              </a:effectLst>
              <a:sp3d contourW="15875"/>
            </c:spPr>
          </c:dPt>
          <c:dPt>
            <c:idx val="1"/>
            <c:bubble3D val="0"/>
            <c:spPr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83000">
                    <a:schemeClr val="accent3"/>
                  </a:gs>
                </a:gsLst>
                <a:lin ang="2700000"/>
              </a:gradFill>
              <a:ln w="158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schemeClr val="accent2">
                    <a:lumMod val="50000"/>
                    <a:alpha val="40000"/>
                  </a:schemeClr>
                </a:outerShdw>
              </a:effectLst>
              <a:sp3d contourW="15875"/>
            </c:spPr>
          </c:dPt>
          <c:dPt>
            <c:idx val="2"/>
            <c:bubble3D val="0"/>
            <c:spPr>
              <a:gradFill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83000">
                    <a:schemeClr val="accent5"/>
                  </a:gs>
                </a:gsLst>
                <a:lin ang="2700000"/>
              </a:gra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sp3d contourW="19050"/>
            </c:spPr>
          </c:dPt>
          <c:dPt>
            <c:idx val="3"/>
            <c:bubble3D val="0"/>
            <c:spPr>
              <a:solidFill>
                <a:schemeClr val="accent4"/>
              </a:solidFill>
              <a:ln w="158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contourW="15875"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6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chemeClr val="bg1">
          <a:lumMod val="85000"/>
        </a:schemeClr>
      </a:solidFill>
      <a:round/>
    </a:ln>
    <a:effectLst>
      <a:outerShdw blurRad="63500" dist="37357" dir="2700000" sx="0" sy="0" rotWithShape="0">
        <a:scrgbClr r="0" g="0" b="0">
          <a:alpha val="0"/>
        </a:scrgbClr>
      </a:outerShdw>
    </a:effectLst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282703706142226848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291445" y="0"/>
            <a:ext cx="2119630" cy="11817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15.jpeg"/><Relationship Id="rId2" Type="http://schemas.openxmlformats.org/officeDocument/2006/relationships/image" Target="../media/image33.jpeg"/><Relationship Id="rId1" Type="http://schemas.openxmlformats.org/officeDocument/2006/relationships/tags" Target="../tags/tag7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.png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3" Type="http://schemas.openxmlformats.org/officeDocument/2006/relationships/tags" Target="../tags/tag9.xml"/><Relationship Id="rId2" Type="http://schemas.openxmlformats.org/officeDocument/2006/relationships/image" Target="../media/image46.jpeg"/><Relationship Id="rId1" Type="http://schemas.openxmlformats.org/officeDocument/2006/relationships/tags" Target="../tags/tag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tags" Target="../tags/tag1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.pn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96938"/>
            <a:ext cx="7300686" cy="4005943"/>
          </a:xfrm>
          <a:prstGeom prst="rect">
            <a:avLst/>
          </a:prstGeom>
          <a:solidFill>
            <a:srgbClr val="1D6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8495" y="374650"/>
            <a:ext cx="9608820" cy="2161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lang="zh-CN" altLang="en-US" sz="36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食品</a:t>
            </a:r>
            <a:r>
              <a:rPr lang="en-US" altLang="zh-CN" sz="36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“</a:t>
            </a:r>
            <a:r>
              <a:rPr lang="zh-CN" altLang="en-US" sz="36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氨</a:t>
            </a:r>
            <a:r>
              <a:rPr lang="en-US" altLang="zh-CN" sz="36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”</a:t>
            </a:r>
            <a:r>
              <a:rPr lang="zh-CN" altLang="en-US" sz="36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全</a:t>
            </a:r>
            <a:endParaRPr lang="zh-CN" altLang="en-US" sz="3600" dirty="0">
              <a:solidFill>
                <a:srgbClr val="FF0000"/>
              </a:solidFill>
              <a:effectLst>
                <a:outerShdw dist="38100" dir="2700000" algn="tl" rotWithShape="0">
                  <a:srgbClr val="191C20">
                    <a:alpha val="50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algn="ctr"/>
            <a:r>
              <a:rPr lang="zh-CN" altLang="en-US" sz="36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分布式技术的智能气味感知控制先行者</a:t>
            </a:r>
            <a:endParaRPr lang="zh-CN" altLang="en-US" sz="3600" dirty="0">
              <a:solidFill>
                <a:srgbClr val="FF0000"/>
              </a:solidFill>
              <a:effectLst>
                <a:outerShdw dist="38100" dir="2700000" algn="tl" rotWithShape="0">
                  <a:srgbClr val="191C20">
                    <a:alpha val="50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8495" y="2536190"/>
            <a:ext cx="6192520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赛</a:t>
            </a: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道</a:t>
            </a: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：高教主</a:t>
            </a: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赛道</a:t>
            </a:r>
            <a:endParaRPr lang="zh-CN" altLang="en-US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组别：创意组</a:t>
            </a:r>
            <a:endParaRPr lang="zh-CN" altLang="en-US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项目负责人：刘子霖</a:t>
            </a:r>
            <a:endParaRPr lang="zh-CN" altLang="en-US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团队成员：纪晓龙、李文强、申美玉</a:t>
            </a:r>
            <a:r>
              <a:rPr lang="en-US" altLang="zh-CN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endParaRPr lang="en-US" altLang="zh-CN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林松、谢永康、黎毅诚、肖林建</a:t>
            </a:r>
            <a:r>
              <a:rPr lang="en-US" altLang="zh-CN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endParaRPr lang="en-US" altLang="zh-CN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8676" y="2119963"/>
            <a:ext cx="492133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学校：南昌理工学院</a:t>
            </a:r>
            <a:endParaRPr lang="zh-CN" altLang="en-US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339090" y="638175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 219"/>
          <p:cNvSpPr/>
          <p:nvPr/>
        </p:nvSpPr>
        <p:spPr>
          <a:xfrm rot="18960000">
            <a:off x="417195" y="285750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 rot="21420000">
            <a:off x="7534275" y="2668270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2827037061422268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4050" y="-635"/>
            <a:ext cx="2647950" cy="1476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3160" y="534670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技术创新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1104900"/>
            <a:ext cx="10058400" cy="52355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1380" y="1233805"/>
            <a:ext cx="5033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气味分析传输设备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3160" y="772795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应用流程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1656715"/>
            <a:ext cx="9906000" cy="46837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28315" y="883920"/>
            <a:ext cx="4053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介绍产品怎么用，通过</a:t>
            </a:r>
            <a:r>
              <a:rPr lang="en-US" altLang="zh-CN"/>
              <a:t>APP</a:t>
            </a:r>
            <a:r>
              <a:rPr lang="zh-CN" altLang="en-US"/>
              <a:t>公众号网站连接设备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53160" y="772795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竞争分析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5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13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74110" y="834390"/>
            <a:ext cx="2512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和气味王国比较</a:t>
            </a:r>
            <a:endParaRPr lang="zh-CN" altLang="en-US" sz="2400" b="1"/>
          </a:p>
        </p:txBody>
      </p:sp>
      <p:pic>
        <p:nvPicPr>
          <p:cNvPr id="17" name="图片 16" descr="738262415381888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1265" y="772795"/>
            <a:ext cx="2594610" cy="346138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311265" y="4382135"/>
            <a:ext cx="384429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FF0000"/>
                </a:solidFill>
              </a:rPr>
              <a:t>产品续航高</a:t>
            </a:r>
            <a:r>
              <a:rPr lang="en-US" altLang="zh-CN" sz="2000" b="1">
                <a:solidFill>
                  <a:srgbClr val="FF0000"/>
                </a:solidFill>
              </a:rPr>
              <a:t> </a:t>
            </a:r>
            <a:r>
              <a:rPr lang="zh-CN" altLang="en-US" sz="2000" b="1">
                <a:solidFill>
                  <a:srgbClr val="FF0000"/>
                </a:solidFill>
              </a:rPr>
              <a:t>方便携带</a:t>
            </a:r>
            <a:endParaRPr lang="zh-CN" altLang="en-US" sz="2000" b="1">
              <a:solidFill>
                <a:srgbClr val="FF0000"/>
              </a:solidFill>
            </a:endParaRPr>
          </a:p>
          <a:p>
            <a:pPr algn="ctr"/>
            <a:r>
              <a:rPr lang="zh-CN" altLang="en-US" sz="2000" b="1">
                <a:solidFill>
                  <a:srgbClr val="FF0000"/>
                </a:solidFill>
              </a:rPr>
              <a:t>设备应用广泛，用户基数众多</a:t>
            </a:r>
            <a:endParaRPr lang="zh-CN" altLang="en-US" sz="2000" b="1">
              <a:solidFill>
                <a:srgbClr val="FF0000"/>
              </a:solidFill>
            </a:endParaRPr>
          </a:p>
          <a:p>
            <a:pPr algn="ctr"/>
            <a:r>
              <a:rPr lang="zh-CN" altLang="en-US" sz="2000" b="1">
                <a:solidFill>
                  <a:srgbClr val="FF0000"/>
                </a:solidFill>
              </a:rPr>
              <a:t>产品通用化，价格</a:t>
            </a:r>
            <a:r>
              <a:rPr lang="zh-CN" altLang="en-US" sz="2000" b="1">
                <a:solidFill>
                  <a:srgbClr val="FF0000"/>
                </a:solidFill>
              </a:rPr>
              <a:t>便宜</a:t>
            </a:r>
            <a:endParaRPr lang="zh-CN" altLang="en-US" sz="2000" b="1">
              <a:solidFill>
                <a:srgbClr val="FF0000"/>
              </a:solidFill>
            </a:endParaRPr>
          </a:p>
          <a:p>
            <a:pPr algn="ctr"/>
            <a:r>
              <a:rPr lang="zh-CN" altLang="en-US" sz="2000" b="1">
                <a:solidFill>
                  <a:srgbClr val="FF0000"/>
                </a:solidFill>
              </a:rPr>
              <a:t>设计紧跟潮流</a:t>
            </a:r>
            <a:endParaRPr lang="zh-CN" altLang="en-US" sz="2000" b="1">
              <a:solidFill>
                <a:srgbClr val="FF0000"/>
              </a:solidFill>
            </a:endParaRPr>
          </a:p>
          <a:p>
            <a:pPr algn="ctr"/>
            <a:r>
              <a:rPr lang="zh-CN" altLang="en-US" sz="2000" b="1">
                <a:solidFill>
                  <a:srgbClr val="FF0000"/>
                </a:solidFill>
              </a:rPr>
              <a:t>识别多种气体</a:t>
            </a:r>
            <a:endParaRPr lang="zh-CN" altLang="en-US" sz="2000" b="1">
              <a:solidFill>
                <a:srgbClr val="FF0000"/>
              </a:solidFill>
            </a:endParaRPr>
          </a:p>
          <a:p>
            <a:pPr algn="ctr"/>
            <a:r>
              <a:rPr lang="zh-CN" altLang="en-US" sz="2000" b="1">
                <a:solidFill>
                  <a:srgbClr val="FF0000"/>
                </a:solidFill>
              </a:rPr>
              <a:t>产品针对性强</a:t>
            </a:r>
            <a:endParaRPr lang="zh-CN" altLang="en-US" sz="2000" b="1">
              <a:solidFill>
                <a:srgbClr val="FF0000"/>
              </a:solidFill>
            </a:endParaRPr>
          </a:p>
          <a:p>
            <a:pPr algn="ctr"/>
            <a:r>
              <a:rPr lang="zh-CN" altLang="en-US" sz="2000" b="1">
                <a:solidFill>
                  <a:srgbClr val="FF0000"/>
                </a:solidFill>
              </a:rPr>
              <a:t>产品识别气体较快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pic>
        <p:nvPicPr>
          <p:cNvPr id="19" name="图片 18" descr="a4fb6711270b48571e27361ea58c9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827530"/>
            <a:ext cx="1685925" cy="26377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96315" y="4382135"/>
            <a:ext cx="4064000" cy="1702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  <a:p>
            <a:pPr algn="ctr"/>
            <a:r>
              <a:rPr lang="zh-CN" altLang="en-US"/>
              <a:t>产品续航</a:t>
            </a:r>
            <a:r>
              <a:rPr lang="zh-CN" altLang="en-US"/>
              <a:t>低</a:t>
            </a:r>
            <a:endParaRPr lang="zh-CN" altLang="en-US"/>
          </a:p>
          <a:p>
            <a:pPr algn="ctr"/>
            <a:r>
              <a:rPr lang="zh-CN" altLang="en-US"/>
              <a:t>设备</a:t>
            </a:r>
            <a:r>
              <a:rPr lang="zh-CN" altLang="en-US"/>
              <a:t>不易操作</a:t>
            </a:r>
            <a:endParaRPr lang="zh-CN" altLang="en-US"/>
          </a:p>
          <a:p>
            <a:pPr algn="ctr"/>
            <a:r>
              <a:rPr lang="zh-CN" altLang="en-US"/>
              <a:t>产品辨识度低，价格相对</a:t>
            </a:r>
            <a:r>
              <a:rPr lang="zh-CN" altLang="en-US"/>
              <a:t>昂贵</a:t>
            </a:r>
            <a:endParaRPr lang="zh-CN" altLang="en-US"/>
          </a:p>
          <a:p>
            <a:pPr algn="ctr"/>
            <a:r>
              <a:rPr lang="zh-CN" altLang="en-US"/>
              <a:t>产品不具有智能性，只能识别</a:t>
            </a:r>
            <a:r>
              <a:rPr lang="en-US" altLang="zh-CN"/>
              <a:t>6</a:t>
            </a:r>
            <a:r>
              <a:rPr lang="zh-CN" altLang="en-US"/>
              <a:t>种</a:t>
            </a:r>
            <a:r>
              <a:rPr lang="zh-CN" altLang="en-US"/>
              <a:t>气体</a:t>
            </a:r>
            <a:endParaRPr lang="zh-CN" altLang="en-US"/>
          </a:p>
          <a:p>
            <a:pPr algn="ctr"/>
            <a:r>
              <a:rPr lang="zh-CN" altLang="en-US"/>
              <a:t>产品针对性</a:t>
            </a:r>
            <a:r>
              <a:rPr lang="zh-CN" altLang="en-US"/>
              <a:t>不强</a:t>
            </a:r>
            <a:endParaRPr lang="zh-CN" altLang="en-US"/>
          </a:p>
          <a:p>
            <a:pPr algn="ctr"/>
            <a:r>
              <a:rPr lang="zh-CN" altLang="en-US"/>
              <a:t>产品识别气体速度</a:t>
            </a:r>
            <a:r>
              <a:rPr lang="zh-CN" altLang="en-US"/>
              <a:t>慢</a:t>
            </a:r>
            <a:endParaRPr lang="zh-CN" altLang="en-US"/>
          </a:p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28028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704693" y="5246494"/>
            <a:ext cx="13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solidFill>
                  <a:schemeClr val="bg1"/>
                </a:solidFill>
                <a:latin typeface="Hero" panose="02000506000000020004" pitchFamily="50" charset="0"/>
              </a:rPr>
              <a:t>keyword</a:t>
            </a:r>
            <a:endParaRPr lang="zh-CN" altLang="en-US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pic>
        <p:nvPicPr>
          <p:cNvPr id="14" name="图片 13" descr="微信图片_20230704232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45" y="2409190"/>
            <a:ext cx="3660775" cy="23368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356485" y="494474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   </a:t>
            </a:r>
            <a:r>
              <a:rPr lang="zh-CN" altLang="en-US" sz="2800" b="1">
                <a:solidFill>
                  <a:srgbClr val="FF0000"/>
                </a:solidFill>
              </a:rPr>
              <a:t>团队风采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65985" y="1327785"/>
            <a:ext cx="39916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70C0"/>
                </a:solidFill>
              </a:rPr>
              <a:t>由姚俊教授、赵洪坡高级工程师</a:t>
            </a:r>
            <a:endParaRPr lang="zh-CN" altLang="en-US" sz="2000">
              <a:solidFill>
                <a:srgbClr val="0070C0"/>
              </a:solidFill>
            </a:endParaRPr>
          </a:p>
          <a:p>
            <a:r>
              <a:rPr lang="zh-CN" altLang="en-US" sz="2000">
                <a:solidFill>
                  <a:srgbClr val="0070C0"/>
                </a:solidFill>
              </a:rPr>
              <a:t>带领团队研发智能气味感知与控制系统。</a:t>
            </a:r>
            <a:endParaRPr lang="zh-CN" altLang="en-US" sz="2000">
              <a:solidFill>
                <a:srgbClr val="0070C0"/>
              </a:solidFill>
            </a:endParaRPr>
          </a:p>
        </p:txBody>
      </p:sp>
      <p:pic>
        <p:nvPicPr>
          <p:cNvPr id="17" name="图片 16" descr="微信图片_202307042319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620" y="4944745"/>
            <a:ext cx="3081655" cy="191008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788275" y="5530850"/>
            <a:ext cx="4682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南昌理工学院追光鸟科技工作室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20" name="图片 19" descr="166678759748325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620" y="1788160"/>
            <a:ext cx="2855595" cy="266319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745855" y="285559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   </a:t>
            </a:r>
            <a:r>
              <a:rPr lang="zh-CN" altLang="en-US" sz="2400" b="1">
                <a:solidFill>
                  <a:srgbClr val="FF0000"/>
                </a:solidFill>
              </a:rPr>
              <a:t>食堂进行气味检测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82420" y="54292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rgbClr val="027E98"/>
                </a:solidFill>
                <a:latin typeface="Impact" panose="020B0806030902050204" pitchFamily="34" charset="0"/>
                <a:sym typeface="+mn-ea"/>
              </a:rPr>
              <a:t>教育维度</a:t>
            </a:r>
            <a:endParaRPr lang="zh-CN" altLang="en-US" sz="3600" dirty="0">
              <a:solidFill>
                <a:srgbClr val="027E98"/>
              </a:solidFill>
              <a:latin typeface="Impact" panose="020B0806030902050204" pitchFamily="34" charset="0"/>
            </a:endParaRPr>
          </a:p>
          <a:p>
            <a:endParaRPr lang="zh-CN" altLang="en-US" sz="36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团队</a:t>
            </a:r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实践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96000" y="1407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39030" y="2327275"/>
            <a:ext cx="69500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该项目由</a:t>
            </a:r>
            <a:r>
              <a:rPr lang="zh-CN" altLang="en-US" sz="2400">
                <a:solidFill>
                  <a:srgbClr val="FF0000"/>
                </a:solidFill>
              </a:rPr>
              <a:t>计算机科学与技术</a:t>
            </a:r>
            <a:r>
              <a:rPr lang="zh-CN" altLang="en-US" sz="2400"/>
              <a:t>，</a:t>
            </a:r>
            <a:r>
              <a:rPr lang="zh-CN" altLang="en-US" sz="2400">
                <a:solidFill>
                  <a:srgbClr val="FF0000"/>
                </a:solidFill>
              </a:rPr>
              <a:t>数据科学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与大数据</a:t>
            </a:r>
            <a:r>
              <a:rPr lang="zh-CN" altLang="en-US" sz="2400"/>
              <a:t>专业，</a:t>
            </a:r>
            <a:r>
              <a:rPr lang="zh-CN" altLang="en-US" sz="2400">
                <a:solidFill>
                  <a:srgbClr val="FF0000"/>
                </a:solidFill>
              </a:rPr>
              <a:t>软件工程</a:t>
            </a:r>
            <a:r>
              <a:rPr lang="zh-CN" altLang="en-US" sz="2400"/>
              <a:t>专业成员组成</a:t>
            </a:r>
            <a:endParaRPr lang="zh-CN" altLang="en-US" sz="2400"/>
          </a:p>
          <a:p>
            <a:r>
              <a:rPr lang="zh-CN" altLang="en-US" sz="2400"/>
              <a:t>团队共同发展创造。</a:t>
            </a:r>
            <a:endParaRPr lang="zh-CN" altLang="en-US" sz="2400"/>
          </a:p>
        </p:txBody>
      </p:sp>
      <p:pic>
        <p:nvPicPr>
          <p:cNvPr id="7" name="图片 6" descr="8353430511923451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390" y="2016125"/>
            <a:ext cx="3704590" cy="36950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17770" y="3988435"/>
            <a:ext cx="5149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一名成员创新研发</a:t>
            </a:r>
            <a:r>
              <a:rPr lang="zh-CN" altLang="en-US" sz="2400">
                <a:solidFill>
                  <a:srgbClr val="FF0000"/>
                </a:solidFill>
              </a:rPr>
              <a:t>项目立项</a:t>
            </a:r>
            <a:r>
              <a:rPr lang="zh-CN" altLang="en-US" sz="2400"/>
              <a:t>申请，还有一名同学江西省机器人及人工智能比赛</a:t>
            </a:r>
            <a:r>
              <a:rPr lang="zh-CN" altLang="en-US" sz="2400">
                <a:solidFill>
                  <a:srgbClr val="FF0000"/>
                </a:solidFill>
              </a:rPr>
              <a:t>国家三等奖。</a:t>
            </a:r>
            <a:endParaRPr lang="zh-CN" altLang="en-US" sz="2400">
              <a:solidFill>
                <a:srgbClr val="FF0000"/>
              </a:solidFill>
            </a:endParaRPr>
          </a:p>
        </p:txBody>
      </p:sp>
      <p:pic>
        <p:nvPicPr>
          <p:cNvPr id="3" name="图片 2" descr="28270370614222684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620" y="0"/>
            <a:ext cx="2130425" cy="11925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2060" y="803275"/>
            <a:ext cx="27901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  <a:sym typeface="+mn-ea"/>
              </a:rPr>
              <a:t>教育维度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  <a:sym typeface="+mn-ea"/>
            </a:endParaRPr>
          </a:p>
        </p:txBody>
      </p:sp>
      <p:pic>
        <p:nvPicPr>
          <p:cNvPr id="6" name="图片 5" descr="1554450482645675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2060" y="1599565"/>
            <a:ext cx="3875405" cy="48717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01055" y="437261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智能气味感知与控制系统已经申请专利，申请知识产权</a:t>
            </a:r>
            <a:endParaRPr lang="zh-CN" altLang="en-US" sz="240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7" b="10861"/>
          <a:stretch>
            <a:fillRect/>
          </a:stretch>
        </p:blipFill>
        <p:spPr>
          <a:xfrm>
            <a:off x="5959819" y="535670"/>
            <a:ext cx="3816991" cy="30840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教育维度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96000" y="1407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5107502152873584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390" y="1600200"/>
            <a:ext cx="3385820" cy="4711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72075" y="2308860"/>
            <a:ext cx="528764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项目负责人</a:t>
            </a:r>
            <a:r>
              <a:rPr lang="zh-CN" altLang="en-US" sz="3200"/>
              <a:t>刘子霖</a:t>
            </a:r>
            <a:r>
              <a:rPr lang="zh-CN" altLang="en-US" sz="2800"/>
              <a:t>在大学生竞赛科技创新竞赛中取得二等奖成绩。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5334000" y="4512310"/>
            <a:ext cx="521652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团队中，</a:t>
            </a:r>
            <a:r>
              <a:rPr lang="zh-CN" altLang="en-US" sz="3200"/>
              <a:t>申美玉</a:t>
            </a:r>
            <a:r>
              <a:rPr lang="zh-CN" altLang="en-US" sz="2800"/>
              <a:t>在江西省机器人及人工智能大赛省取得一等奖的成绩，国赛三等奖的优异成绩。</a:t>
            </a:r>
            <a:endParaRPr lang="zh-CN" altLang="en-US"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3160" y="772795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  <a:sym typeface="+mn-ea"/>
              </a:rPr>
              <a:t>示范引领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示波器</a:t>
            </a:r>
            <a:r>
              <a:rPr lang="en-US" altLang="zh-CN" sz="2800"/>
              <a:t> </a:t>
            </a:r>
            <a:endParaRPr lang="en-US" altLang="zh-CN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1412875"/>
            <a:ext cx="9885045" cy="49276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28315" y="883920"/>
            <a:ext cx="6163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基于食品安全背景，学校平台资源（实验楼的仪器设备），学科交叉，思政教育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3380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1412875"/>
            <a:ext cx="10393045" cy="49276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3160" y="772795"/>
            <a:ext cx="5521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项目最终做成的程度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75120" y="616585"/>
            <a:ext cx="3916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气味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7027545" y="1104265"/>
            <a:ext cx="14605" cy="503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771005" y="1771015"/>
            <a:ext cx="1361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设备转化</a:t>
            </a:r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7077075" y="2291080"/>
            <a:ext cx="0" cy="550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602730" y="3025140"/>
            <a:ext cx="2386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系统控制（平台可视化智能控制）</a:t>
            </a:r>
            <a:endParaRPr lang="en-US" altLang="zh-CN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107555" y="3820795"/>
            <a:ext cx="0" cy="290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343015" y="4111625"/>
            <a:ext cx="2218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气味实时原样输出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235700" y="4818380"/>
            <a:ext cx="2492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不同用户根据需求场景应用</a:t>
            </a:r>
            <a:endParaRPr lang="zh-CN" altLang="en-US"/>
          </a:p>
        </p:txBody>
      </p:sp>
      <p:cxnSp>
        <p:nvCxnSpPr>
          <p:cNvPr id="24" name="肘形连接符 23"/>
          <p:cNvCxnSpPr>
            <a:endCxn id="17" idx="3"/>
          </p:cNvCxnSpPr>
          <p:nvPr/>
        </p:nvCxnSpPr>
        <p:spPr>
          <a:xfrm rot="16200000">
            <a:off x="7943850" y="3953510"/>
            <a:ext cx="1651000" cy="439420"/>
          </a:xfrm>
          <a:prstGeom prst="bentConnector4">
            <a:avLst>
              <a:gd name="adj1" fmla="val 40231"/>
              <a:gd name="adj2" fmla="val 15419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9179560" y="3670300"/>
            <a:ext cx="1713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创意工坊</a:t>
            </a:r>
            <a:r>
              <a:rPr lang="en-US" altLang="zh-CN"/>
              <a:t>DIY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3160" y="772795"/>
            <a:ext cx="5521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推广方式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8220" y="1418590"/>
            <a:ext cx="151765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试点推广：</a:t>
            </a:r>
            <a:endParaRPr lang="zh-CN" alt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>
            <a:off x="477664" y="1464637"/>
            <a:ext cx="228599" cy="28746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91588" y="1864747"/>
            <a:ext cx="300990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与</a:t>
            </a:r>
            <a:r>
              <a:rPr lang="zh-CN" altLang="en-US" sz="2000" dirty="0">
                <a:solidFill>
                  <a:srgbClr val="FF0000"/>
                </a:solidFill>
              </a:rPr>
              <a:t>学校食堂，小吃街，夜市</a:t>
            </a:r>
            <a:r>
              <a:rPr lang="zh-CN" altLang="en-US" dirty="0"/>
              <a:t>等相关部门联系，提供免费合作，提升用户对产品的信任</a:t>
            </a:r>
            <a:r>
              <a:rPr lang="zh-CN" altLang="en-US" dirty="0">
                <a:solidFill>
                  <a:schemeClr val="tx1"/>
                </a:solidFill>
              </a:rPr>
              <a:t>，取得合作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477663" y="4377213"/>
            <a:ext cx="228599" cy="28746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45563" y="4320892"/>
            <a:ext cx="198002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口碑传播推广：</a:t>
            </a:r>
            <a:endParaRPr lang="zh-CN" alt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7664" y="4923123"/>
            <a:ext cx="399147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在</a:t>
            </a:r>
            <a:r>
              <a:rPr lang="zh-CN" altLang="en-US" dirty="0">
                <a:solidFill>
                  <a:srgbClr val="FF0000"/>
                </a:solidFill>
              </a:rPr>
              <a:t>南昌理工学院</a:t>
            </a:r>
            <a:r>
              <a:rPr lang="zh-CN" altLang="en-US" dirty="0"/>
              <a:t>实验并安装产品的样品，通过一系列</a:t>
            </a:r>
            <a:r>
              <a:rPr lang="zh-CN" altLang="en-US" dirty="0">
                <a:solidFill>
                  <a:srgbClr val="FF0000"/>
                </a:solidFill>
              </a:rPr>
              <a:t>产品体验</a:t>
            </a:r>
            <a:r>
              <a:rPr lang="zh-CN" altLang="en-US" dirty="0"/>
              <a:t>好评打开市场，将产品</a:t>
            </a:r>
            <a:r>
              <a:rPr lang="zh-CN" altLang="en-US" dirty="0">
                <a:solidFill>
                  <a:srgbClr val="FF0000"/>
                </a:solidFill>
              </a:rPr>
              <a:t>推广至食品行业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>
            <a:off x="8789450" y="1551899"/>
            <a:ext cx="228599" cy="28746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8" name="等腰三角形 17"/>
          <p:cNvSpPr/>
          <p:nvPr/>
        </p:nvSpPr>
        <p:spPr>
          <a:xfrm>
            <a:off x="8789449" y="4233479"/>
            <a:ext cx="228599" cy="28746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9341653" y="1534767"/>
            <a:ext cx="1446414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/>
              </a:rPr>
              <a:t>宣传推广：</a:t>
            </a:r>
            <a:endParaRPr lang="zh-CN" alt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95240" y="2008330"/>
            <a:ext cx="31753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通过各种渠道进行宣传提高传感器的</a:t>
            </a:r>
            <a:r>
              <a:rPr lang="zh-CN" altLang="en-US" dirty="0">
                <a:solidFill>
                  <a:srgbClr val="FF0000"/>
                </a:solidFill>
              </a:rPr>
              <a:t>知名度和认知度</a:t>
            </a:r>
            <a:r>
              <a:rPr lang="zh-CN" altLang="en-US" dirty="0"/>
              <a:t>。可以通过</a:t>
            </a:r>
            <a:r>
              <a:rPr lang="zh-CN" altLang="en-US" dirty="0">
                <a:solidFill>
                  <a:srgbClr val="FF0000"/>
                </a:solidFill>
              </a:rPr>
              <a:t>媒体报道、行业刊物、社交媒体</a:t>
            </a:r>
            <a:r>
              <a:rPr lang="zh-CN" altLang="en-US" dirty="0"/>
              <a:t>等方式发布新闻和文章，介绍产品的</a:t>
            </a:r>
            <a:r>
              <a:rPr lang="zh-CN" altLang="en-US" dirty="0">
                <a:solidFill>
                  <a:srgbClr val="FF0000"/>
                </a:solidFill>
              </a:rPr>
              <a:t>创新和实用性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128293" y="4177158"/>
            <a:ext cx="19800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合作伙伴推广：</a:t>
            </a:r>
            <a:endParaRPr lang="zh-CN" alt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595487" y="4577268"/>
            <a:ext cx="33748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与</a:t>
            </a:r>
            <a:r>
              <a:rPr lang="zh-CN" altLang="en-US" dirty="0">
                <a:solidFill>
                  <a:srgbClr val="FF0000"/>
                </a:solidFill>
              </a:rPr>
              <a:t>食品安全监测机构、食品加工企业、食品检测实验室</a:t>
            </a:r>
            <a:r>
              <a:rPr lang="zh-CN" altLang="en-US" dirty="0"/>
              <a:t>建立合作关系。通过合作伙伴的</a:t>
            </a:r>
            <a:r>
              <a:rPr lang="zh-CN" altLang="en-US" dirty="0">
                <a:solidFill>
                  <a:srgbClr val="FF0000"/>
                </a:solidFill>
              </a:rPr>
              <a:t>推荐和引荐</a:t>
            </a:r>
            <a:r>
              <a:rPr lang="zh-CN" altLang="en-US" dirty="0"/>
              <a:t>，将</a:t>
            </a:r>
            <a:r>
              <a:rPr lang="zh-CN" altLang="en-US" dirty="0"/>
              <a:t>产品推广给他们的客户。可以提供合作伙伴</a:t>
            </a:r>
            <a:r>
              <a:rPr lang="zh-CN" altLang="en-US" dirty="0">
                <a:solidFill>
                  <a:srgbClr val="FF0000"/>
                </a:solidFill>
              </a:rPr>
              <a:t>优惠政策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3484" y="2456390"/>
            <a:ext cx="2833603" cy="195257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982" y="188307"/>
            <a:ext cx="3233915" cy="183448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3002280"/>
            <a:ext cx="2668270" cy="166243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069" y="4791681"/>
            <a:ext cx="2580255" cy="1637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02030" y="1440815"/>
            <a:ext cx="1423670" cy="796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智能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29895" y="330835"/>
            <a:ext cx="2362835" cy="774700"/>
          </a:xfrm>
          <a:prstGeom prst="ellipse">
            <a:avLst/>
          </a:prstGeom>
          <a:solidFill>
            <a:srgbClr val="027E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Impact" panose="020B0806030902050204" pitchFamily="34" charset="0"/>
              </a:rPr>
              <a:t>项目介绍</a:t>
            </a:r>
            <a:endParaRPr lang="zh-CN" altLang="en-US" sz="2000">
              <a:latin typeface="Impact" panose="020B080603090205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00580" y="5170805"/>
            <a:ext cx="7414895" cy="1383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智能气味控制系统</a:t>
            </a:r>
            <a:r>
              <a:rPr lang="en-US" altLang="zh-CN" sz="2800" dirty="0">
                <a:solidFill>
                  <a:srgbClr val="FF0000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”</a:t>
            </a:r>
            <a:r>
              <a:rPr lang="zh-CN" altLang="en-US" sz="2800" dirty="0">
                <a:solidFill>
                  <a:srgbClr val="FF0000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是一套系统设备，商家在线下可以通过这个设备实时上传气味数据到互联网，使消费者能通过该设备来输出气味。</a:t>
            </a:r>
            <a:endParaRPr lang="zh-CN" altLang="en-US" sz="2800" dirty="0">
              <a:solidFill>
                <a:srgbClr val="FF0000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59725" y="3356610"/>
            <a:ext cx="1273175" cy="8229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体验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9725" y="1450340"/>
            <a:ext cx="1273175" cy="7753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便捷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7595" y="3356610"/>
            <a:ext cx="1348105" cy="8229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真实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2615" y="233616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智能气味控制系统给人们带来了更多的舒适，通过手机等设备传输显示信息。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94905" y="23361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方便用户再通过如点外卖等方式购买食物时，简单的操作而获得气味信息。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02615" y="427799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智能气味控制系统提供更加真实的视、听、嗅感知体验，满足人们需求。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494905" y="424878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用户通过智能气味感知系统实现了对气味的可控呈现，将气味体验与智能设备相结合。</a:t>
            </a:r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666615" y="1674495"/>
            <a:ext cx="2567940" cy="4891405"/>
            <a:chOff x="1160" y="2385"/>
            <a:chExt cx="3195" cy="5865"/>
          </a:xfrm>
        </p:grpSpPr>
        <p:sp>
          <p:nvSpPr>
            <p:cNvPr id="30" name="椭圆 29"/>
            <p:cNvSpPr/>
            <p:nvPr/>
          </p:nvSpPr>
          <p:spPr>
            <a:xfrm>
              <a:off x="1563" y="2788"/>
              <a:ext cx="2389" cy="2389"/>
            </a:xfrm>
            <a:prstGeom prst="ellipse">
              <a:avLst/>
            </a:prstGeom>
            <a:solidFill>
              <a:srgbClr val="007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835" y="3060"/>
              <a:ext cx="1846" cy="1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160" y="2385"/>
              <a:ext cx="3195" cy="3195"/>
            </a:xfrm>
            <a:prstGeom prst="ellipse">
              <a:avLst/>
            </a:prstGeom>
            <a:noFill/>
            <a:ln w="50800" cap="rnd">
              <a:solidFill>
                <a:schemeClr val="bg1">
                  <a:lumMod val="75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2642" y="5472"/>
              <a:ext cx="231" cy="231"/>
            </a:xfrm>
            <a:prstGeom prst="ellipse">
              <a:avLst/>
            </a:prstGeom>
            <a:solidFill>
              <a:srgbClr val="007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Content Placeholder 2"/>
            <p:cNvSpPr txBox="1"/>
            <p:nvPr/>
          </p:nvSpPr>
          <p:spPr bwMode="auto">
            <a:xfrm>
              <a:off x="1410" y="7172"/>
              <a:ext cx="2542" cy="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endPara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pic>
          <p:nvPicPr>
            <p:cNvPr id="96" name="图片 15" descr="C:\Users\Administrator\Desktop\网址.svg网址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2348" y="3573"/>
              <a:ext cx="819" cy="819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3028315" y="269240"/>
            <a:ext cx="607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591315" y="309846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 219"/>
          <p:cNvSpPr/>
          <p:nvPr/>
        </p:nvSpPr>
        <p:spPr>
          <a:xfrm rot="18960000">
            <a:off x="346710" y="90106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125349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4535" y="1332351"/>
            <a:ext cx="5521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盈利模式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3425" y="4403090"/>
            <a:ext cx="264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租凭产品，长期收入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1530" y="4432935"/>
            <a:ext cx="2636520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销售产品，固定收入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 rot="10800000" flipV="1">
            <a:off x="6006465" y="4478655"/>
            <a:ext cx="2504440" cy="323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技术项目，服务收入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11189" y="4432618"/>
            <a:ext cx="272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数据库项目，研究收入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635533" y="3779513"/>
            <a:ext cx="10625737" cy="285031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700088" y="5051290"/>
            <a:ext cx="2188267" cy="16671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将产品租给学校食堂，食品工厂，等赚取收入</a:t>
            </a:r>
            <a:endParaRPr lang="zh-CN" altLang="en-US" dirty="0"/>
          </a:p>
        </p:txBody>
      </p:sp>
      <p:sp>
        <p:nvSpPr>
          <p:cNvPr id="15" name="矩形: 圆角 14"/>
          <p:cNvSpPr/>
          <p:nvPr/>
        </p:nvSpPr>
        <p:spPr>
          <a:xfrm>
            <a:off x="3351484" y="5082944"/>
            <a:ext cx="2188267" cy="16824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通过电商，实体，网络直播等销售渠道销售，是主要收入来源</a:t>
            </a:r>
            <a:endParaRPr lang="zh-CN" altLang="en-US" dirty="0"/>
          </a:p>
        </p:txBody>
      </p:sp>
      <p:sp>
        <p:nvSpPr>
          <p:cNvPr id="16" name="矩形: 圆角 15"/>
          <p:cNvSpPr/>
          <p:nvPr/>
        </p:nvSpPr>
        <p:spPr>
          <a:xfrm>
            <a:off x="6073683" y="5082944"/>
            <a:ext cx="2138474" cy="16671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对产品的升级，售后等进行合理化的收费</a:t>
            </a:r>
            <a:endParaRPr lang="zh-CN" altLang="en-US" dirty="0"/>
          </a:p>
        </p:txBody>
      </p:sp>
      <p:sp>
        <p:nvSpPr>
          <p:cNvPr id="17" name="矩形: 圆角 16"/>
          <p:cNvSpPr/>
          <p:nvPr/>
        </p:nvSpPr>
        <p:spPr>
          <a:xfrm>
            <a:off x="8828942" y="4957654"/>
            <a:ext cx="2159566" cy="18077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通过产品所检测到的数据，提供给个人机构，政府等，获得资金收入，用于产品的研发与技术革新</a:t>
            </a:r>
            <a:endParaRPr lang="zh-CN" altLang="en-US" sz="16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28" y="1069975"/>
            <a:ext cx="3042557" cy="269447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75" y="1949077"/>
            <a:ext cx="1678227" cy="186605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298" y="1087964"/>
            <a:ext cx="3152859" cy="267648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45" y="1418905"/>
            <a:ext cx="2159787" cy="2310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35" name="矩形: 圆角 1"/>
          <p:cNvSpPr/>
          <p:nvPr/>
        </p:nvSpPr>
        <p:spPr>
          <a:xfrm>
            <a:off x="9253944" y="1628502"/>
            <a:ext cx="1377043" cy="9144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产品销售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: 圆角 4"/>
          <p:cNvSpPr/>
          <p:nvPr/>
        </p:nvSpPr>
        <p:spPr>
          <a:xfrm>
            <a:off x="9253942" y="3009901"/>
            <a:ext cx="1377043" cy="9144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产品租凭</a:t>
            </a:r>
            <a:endParaRPr lang="zh-CN" altLang="en-US" dirty="0"/>
          </a:p>
        </p:txBody>
      </p:sp>
      <p:sp>
        <p:nvSpPr>
          <p:cNvPr id="37" name="矩形: 圆角 5"/>
          <p:cNvSpPr/>
          <p:nvPr/>
        </p:nvSpPr>
        <p:spPr>
          <a:xfrm>
            <a:off x="9253942" y="5490753"/>
            <a:ext cx="1377043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技术指导</a:t>
            </a:r>
            <a:endParaRPr lang="zh-CN" altLang="en-US" dirty="0"/>
          </a:p>
        </p:txBody>
      </p:sp>
      <p:sp>
        <p:nvSpPr>
          <p:cNvPr id="38" name="矩形: 圆角 6"/>
          <p:cNvSpPr/>
          <p:nvPr/>
        </p:nvSpPr>
        <p:spPr>
          <a:xfrm>
            <a:off x="9253942" y="4250327"/>
            <a:ext cx="1377043" cy="9144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数据服务</a:t>
            </a:r>
            <a:endParaRPr lang="zh-CN" altLang="en-US" dirty="0"/>
          </a:p>
        </p:txBody>
      </p:sp>
      <p:sp>
        <p:nvSpPr>
          <p:cNvPr id="39" name="箭头: 圆角右 21"/>
          <p:cNvSpPr/>
          <p:nvPr/>
        </p:nvSpPr>
        <p:spPr>
          <a:xfrm>
            <a:off x="6031920" y="1950420"/>
            <a:ext cx="3222022" cy="1354189"/>
          </a:xfrm>
          <a:prstGeom prst="bentArrow">
            <a:avLst>
              <a:gd name="adj1" fmla="val 25000"/>
              <a:gd name="adj2" fmla="val 23930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箭头: 圆角右 22"/>
          <p:cNvSpPr/>
          <p:nvPr/>
        </p:nvSpPr>
        <p:spPr>
          <a:xfrm flipV="1">
            <a:off x="6096000" y="4963275"/>
            <a:ext cx="3248297" cy="1354189"/>
          </a:xfrm>
          <a:prstGeom prst="bentArrow">
            <a:avLst>
              <a:gd name="adj1" fmla="val 25000"/>
              <a:gd name="adj2" fmla="val 23930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箭头: 燕尾形 24"/>
          <p:cNvSpPr/>
          <p:nvPr/>
        </p:nvSpPr>
        <p:spPr>
          <a:xfrm>
            <a:off x="6515606" y="4557631"/>
            <a:ext cx="2653280" cy="484632"/>
          </a:xfrm>
          <a:prstGeom prst="notched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箭头: 燕尾形 25"/>
          <p:cNvSpPr/>
          <p:nvPr/>
        </p:nvSpPr>
        <p:spPr>
          <a:xfrm>
            <a:off x="6436074" y="3268157"/>
            <a:ext cx="2653280" cy="484632"/>
          </a:xfrm>
          <a:prstGeom prst="notched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箭头: 左 26"/>
          <p:cNvSpPr/>
          <p:nvPr/>
        </p:nvSpPr>
        <p:spPr>
          <a:xfrm>
            <a:off x="3458537" y="3510473"/>
            <a:ext cx="1715589" cy="484632"/>
          </a:xfrm>
          <a:prstGeom prst="lef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箭头: 右 27"/>
          <p:cNvSpPr/>
          <p:nvPr/>
        </p:nvSpPr>
        <p:spPr>
          <a:xfrm>
            <a:off x="3498303" y="4115717"/>
            <a:ext cx="1715589" cy="484632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3691841" y="3131106"/>
            <a:ext cx="137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DD462F"/>
                </a:solidFill>
              </a:rPr>
              <a:t>采购，装配</a:t>
            </a:r>
            <a:endParaRPr lang="zh-CN" altLang="en-US" dirty="0">
              <a:solidFill>
                <a:srgbClr val="DD462F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694858" y="4600349"/>
            <a:ext cx="137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DD462F"/>
                </a:solidFill>
              </a:rPr>
              <a:t>优质产品</a:t>
            </a:r>
            <a:endParaRPr lang="zh-CN" altLang="en-US" dirty="0">
              <a:solidFill>
                <a:srgbClr val="DD462F"/>
              </a:solidFill>
            </a:endParaRPr>
          </a:p>
        </p:txBody>
      </p:sp>
      <p:sp>
        <p:nvSpPr>
          <p:cNvPr id="47" name="矩形: 圆角 30"/>
          <p:cNvSpPr/>
          <p:nvPr/>
        </p:nvSpPr>
        <p:spPr>
          <a:xfrm>
            <a:off x="1228725" y="3492500"/>
            <a:ext cx="2105025" cy="298005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dirty="0">
                <a:solidFill>
                  <a:srgbClr val="F2F2F2"/>
                </a:solidFill>
              </a:rPr>
              <a:t>生产工厂</a:t>
            </a:r>
            <a:endParaRPr lang="zh-CN" altLang="en-US" sz="3200" dirty="0">
              <a:solidFill>
                <a:srgbClr val="F2F2F2"/>
              </a:solidFill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985" y="3359150"/>
            <a:ext cx="1196340" cy="1515745"/>
          </a:xfrm>
          <a:prstGeom prst="rect">
            <a:avLst/>
          </a:prstGeom>
        </p:spPr>
      </p:pic>
      <p:sp>
        <p:nvSpPr>
          <p:cNvPr id="50" name="箭头: 下 47"/>
          <p:cNvSpPr/>
          <p:nvPr/>
        </p:nvSpPr>
        <p:spPr>
          <a:xfrm>
            <a:off x="2164922" y="2080591"/>
            <a:ext cx="484632" cy="1284274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815684" y="2105418"/>
            <a:ext cx="456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D247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  <a:endParaRPr lang="zh-CN" altLang="en-US" dirty="0">
              <a:solidFill>
                <a:srgbClr val="D247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649703" y="2137390"/>
            <a:ext cx="109449" cy="120722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DD46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品质监督</a:t>
            </a:r>
            <a:endParaRPr lang="zh-CN" altLang="en-US" dirty="0">
              <a:solidFill>
                <a:srgbClr val="DD46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: 圆角 50"/>
          <p:cNvSpPr/>
          <p:nvPr/>
        </p:nvSpPr>
        <p:spPr>
          <a:xfrm>
            <a:off x="1587772" y="1230326"/>
            <a:ext cx="1853258" cy="81418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追光鸟</a:t>
            </a:r>
            <a:r>
              <a:rPr lang="zh-CN" altLang="en-US" dirty="0"/>
              <a:t>科技</a:t>
            </a:r>
            <a:endParaRPr lang="zh-CN" altLang="en-US" dirty="0"/>
          </a:p>
        </p:txBody>
      </p:sp>
      <p:sp>
        <p:nvSpPr>
          <p:cNvPr id="54" name="矩形: 圆角 51"/>
          <p:cNvSpPr/>
          <p:nvPr/>
        </p:nvSpPr>
        <p:spPr>
          <a:xfrm>
            <a:off x="10711543" y="1617787"/>
            <a:ext cx="914400" cy="914400"/>
          </a:xfrm>
          <a:prstGeom prst="roundRect">
            <a:avLst>
              <a:gd name="adj" fmla="val 38572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优质售后</a:t>
            </a:r>
            <a:endParaRPr lang="zh-CN" altLang="en-US" dirty="0"/>
          </a:p>
        </p:txBody>
      </p:sp>
      <p:sp>
        <p:nvSpPr>
          <p:cNvPr id="55" name="矩形: 圆角 52"/>
          <p:cNvSpPr/>
          <p:nvPr/>
        </p:nvSpPr>
        <p:spPr>
          <a:xfrm>
            <a:off x="10786169" y="5490453"/>
            <a:ext cx="914400" cy="914400"/>
          </a:xfrm>
          <a:prstGeom prst="roundRect">
            <a:avLst>
              <a:gd name="adj" fmla="val 38572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专业人员</a:t>
            </a:r>
            <a:endParaRPr lang="zh-CN" altLang="en-US" dirty="0"/>
          </a:p>
        </p:txBody>
      </p:sp>
      <p:sp>
        <p:nvSpPr>
          <p:cNvPr id="56" name="矩形: 圆角 53"/>
          <p:cNvSpPr/>
          <p:nvPr/>
        </p:nvSpPr>
        <p:spPr>
          <a:xfrm>
            <a:off x="10795573" y="2929827"/>
            <a:ext cx="914400" cy="914400"/>
          </a:xfrm>
          <a:prstGeom prst="roundRect">
            <a:avLst>
              <a:gd name="adj" fmla="val 38572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诚信保障</a:t>
            </a:r>
            <a:endParaRPr lang="zh-CN" altLang="en-US" dirty="0"/>
          </a:p>
        </p:txBody>
      </p:sp>
      <p:sp>
        <p:nvSpPr>
          <p:cNvPr id="57" name="矩形: 圆角 55"/>
          <p:cNvSpPr/>
          <p:nvPr/>
        </p:nvSpPr>
        <p:spPr>
          <a:xfrm>
            <a:off x="10847825" y="4224150"/>
            <a:ext cx="914400" cy="914400"/>
          </a:xfrm>
          <a:prstGeom prst="roundRect">
            <a:avLst>
              <a:gd name="adj" fmla="val 38572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精准正确</a:t>
            </a:r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763905" y="48133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  <a:sym typeface="+mn-ea"/>
              </a:rPr>
              <a:t>融资计划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  <a:p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3160" y="772795"/>
            <a:ext cx="5521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融资计划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12197" y="1611721"/>
            <a:ext cx="1680755" cy="9144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初期</a:t>
            </a:r>
            <a:endParaRPr lang="zh-CN" altLang="en-US" dirty="0"/>
          </a:p>
        </p:txBody>
      </p:sp>
      <p:sp>
        <p:nvSpPr>
          <p:cNvPr id="4" name="矩形: 圆角 8"/>
          <p:cNvSpPr/>
          <p:nvPr/>
        </p:nvSpPr>
        <p:spPr>
          <a:xfrm>
            <a:off x="5037908" y="1611086"/>
            <a:ext cx="1680755" cy="9144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发展过渡期</a:t>
            </a:r>
            <a:endParaRPr lang="zh-CN" altLang="en-US" dirty="0"/>
          </a:p>
        </p:txBody>
      </p:sp>
      <p:sp>
        <p:nvSpPr>
          <p:cNvPr id="5" name="矩形: 圆角 9"/>
          <p:cNvSpPr/>
          <p:nvPr/>
        </p:nvSpPr>
        <p:spPr>
          <a:xfrm>
            <a:off x="9452501" y="1611086"/>
            <a:ext cx="1680755" cy="9144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稳定阶段</a:t>
            </a:r>
            <a:endParaRPr lang="zh-CN" altLang="en-US" dirty="0"/>
          </a:p>
        </p:txBody>
      </p:sp>
      <p:sp>
        <p:nvSpPr>
          <p:cNvPr id="7" name="箭头: 下 11"/>
          <p:cNvSpPr/>
          <p:nvPr/>
        </p:nvSpPr>
        <p:spPr>
          <a:xfrm>
            <a:off x="1371218" y="2582990"/>
            <a:ext cx="484632" cy="97840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/>
          <p:cNvSpPr/>
          <p:nvPr/>
        </p:nvSpPr>
        <p:spPr>
          <a:xfrm>
            <a:off x="2456180" y="1826260"/>
            <a:ext cx="2581275" cy="48450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3"/>
          <p:cNvSpPr/>
          <p:nvPr/>
        </p:nvSpPr>
        <p:spPr>
          <a:xfrm>
            <a:off x="6727371" y="1825970"/>
            <a:ext cx="2733838" cy="48463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05105" y="3618230"/>
            <a:ext cx="3106420" cy="269938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用自有资金，政府支持，众筹平台</a:t>
            </a:r>
            <a:r>
              <a:rPr lang="zh-CN" altLang="en-US" sz="200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，度过早期的产品研发与技术等所需资金，为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未来发展做准备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18" name="箭头: 下 17"/>
          <p:cNvSpPr/>
          <p:nvPr/>
        </p:nvSpPr>
        <p:spPr>
          <a:xfrm>
            <a:off x="5611368" y="2522030"/>
            <a:ext cx="484632" cy="97840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下 26"/>
          <p:cNvSpPr/>
          <p:nvPr/>
        </p:nvSpPr>
        <p:spPr>
          <a:xfrm>
            <a:off x="10050562" y="2522030"/>
            <a:ext cx="484632" cy="97840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139565" y="3500755"/>
            <a:ext cx="3420745" cy="301815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天使投资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，愿意为项目提供初期的资金支持和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战略指导。贷款和信用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，可以提供项目所需的流动资金和运营资金，并且通常具有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更低的融资成本。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8519160" y="3458845"/>
            <a:ext cx="3547745" cy="301815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风险投资，</a:t>
            </a:r>
            <a:r>
              <a:rPr lang="zh-CN" altLang="en-US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在项目发展到一定规模并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证明了商业模式和市场潜力后</a:t>
            </a:r>
            <a:r>
              <a:rPr lang="zh-CN" altLang="en-US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，可以寻找风险投资机构进行融资。可以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提供更大规模的融资</a:t>
            </a:r>
            <a:r>
              <a:rPr lang="zh-CN" altLang="en-US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，并帮助企业进行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战略发展和市场拓展。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157980" y="3638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834571" y="3746348"/>
            <a:ext cx="559616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  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521710" y="382270"/>
            <a:ext cx="5012690" cy="726440"/>
            <a:chOff x="5546" y="602"/>
            <a:chExt cx="7894" cy="1144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23"/>
            <p:cNvSpPr txBox="1"/>
            <p:nvPr/>
          </p:nvSpPr>
          <p:spPr>
            <a:xfrm>
              <a:off x="7033" y="602"/>
              <a:ext cx="49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融资计划</a:t>
              </a:r>
              <a:endParaRPr lang="zh-CN" altLang="en-US" sz="40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Rectangle 30"/>
          <p:cNvSpPr>
            <a:spLocks noChangeArrowheads="1"/>
          </p:cNvSpPr>
          <p:nvPr/>
        </p:nvSpPr>
        <p:spPr bwMode="auto">
          <a:xfrm>
            <a:off x="1540884" y="2455835"/>
            <a:ext cx="4446207" cy="165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5676" tIns="67839" rIns="135676" bIns="67839">
            <a:noAutofit/>
          </a:bodyPr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研发、购买设备、技术改造、扩大团队建设、市场营销。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l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融资策略：天使投资、政府补助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①天使投资：由于团队的深厚研发成功经验，获得了投资人的认同；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②为了鼓励创新创业，政府出台了一些减税优惠政策。政府还为创新创业提供了财政支持。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52" name="MH_Text_1"/>
          <p:cNvSpPr/>
          <p:nvPr>
            <p:custDataLst>
              <p:tags r:id="rId2"/>
            </p:custDataLst>
          </p:nvPr>
        </p:nvSpPr>
        <p:spPr>
          <a:xfrm>
            <a:off x="495300" y="1730375"/>
            <a:ext cx="3822700" cy="725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8043" tIns="0" rIns="178043" bIns="0" rtlCol="0" anchor="t">
            <a:noAutofit/>
          </a:bodyPr>
          <a:p>
            <a:pPr algn="ctr">
              <a:lnSpc>
                <a:spcPct val="120000"/>
              </a:lnSpc>
              <a:buClr>
                <a:schemeClr val="accent1"/>
              </a:buClr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融资资金的用途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5" name="IconShape"/>
          <p:cNvSpPr/>
          <p:nvPr/>
        </p:nvSpPr>
        <p:spPr bwMode="auto">
          <a:xfrm>
            <a:off x="355600" y="1731010"/>
            <a:ext cx="532130" cy="635635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85860" y="24752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aphicFrame>
        <p:nvGraphicFramePr>
          <p:cNvPr id="12" name="图表 11" descr="7b0a202020202263686172745265734964223a20223230343735393537220a7d0a"/>
          <p:cNvGraphicFramePr/>
          <p:nvPr/>
        </p:nvGraphicFramePr>
        <p:xfrm>
          <a:off x="6325235" y="2598420"/>
          <a:ext cx="5239385" cy="378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" name="椭圆形标注 9"/>
          <p:cNvSpPr/>
          <p:nvPr/>
        </p:nvSpPr>
        <p:spPr>
          <a:xfrm>
            <a:off x="7051040" y="3329305"/>
            <a:ext cx="991870" cy="66675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05345" y="3421380"/>
            <a:ext cx="836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纪晓龙、申美玉</a:t>
            </a:r>
            <a:endParaRPr lang="zh-CN" altLang="en-US" sz="12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16" name="椭圆形标注 15"/>
          <p:cNvSpPr/>
          <p:nvPr/>
        </p:nvSpPr>
        <p:spPr>
          <a:xfrm>
            <a:off x="9214485" y="2447290"/>
            <a:ext cx="1008380" cy="68834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448165" y="2475230"/>
            <a:ext cx="666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</a:rPr>
              <a:t>天使投资</a:t>
            </a:r>
            <a:endParaRPr lang="zh-CN" altLang="en-US" sz="1400" b="1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114915" y="2597785"/>
            <a:ext cx="619125" cy="387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8090535" y="1731010"/>
            <a:ext cx="1357630" cy="1000125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272780" y="1849755"/>
            <a:ext cx="9925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谢永康，黎毅诚，李文强，林松，刘子霖</a:t>
            </a:r>
            <a:endParaRPr lang="zh-CN" altLang="en-US" sz="12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pic>
        <p:nvPicPr>
          <p:cNvPr id="2" name="图片 1" descr="28270370614222684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9865" y="-10160"/>
            <a:ext cx="1950720" cy="1094740"/>
          </a:xfrm>
          <a:prstGeom prst="rect">
            <a:avLst/>
          </a:prstGeom>
        </p:spPr>
      </p:pic>
      <p:sp>
        <p:nvSpPr>
          <p:cNvPr id="3" name="椭圆形标注 2"/>
          <p:cNvSpPr/>
          <p:nvPr/>
        </p:nvSpPr>
        <p:spPr>
          <a:xfrm>
            <a:off x="10222865" y="3329305"/>
            <a:ext cx="1357630" cy="1000125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07345" y="36893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刘子霖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52" grpId="0" bldLvl="0" animBg="1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21710" y="382270"/>
            <a:ext cx="5012690" cy="726440"/>
            <a:chOff x="5546" y="602"/>
            <a:chExt cx="7894" cy="1144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3"/>
            <p:cNvSpPr txBox="1"/>
            <p:nvPr/>
          </p:nvSpPr>
          <p:spPr>
            <a:xfrm>
              <a:off x="7033" y="602"/>
              <a:ext cx="49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融资计划</a:t>
              </a:r>
              <a:endParaRPr lang="zh-CN" altLang="en-US" sz="40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  <p:sp>
        <p:nvSpPr>
          <p:cNvPr id="5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02398" y="525375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 altLang="zh-CN" sz="3600" b="1" dirty="0" smtClean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  <a:ea typeface="Kozuka Mincho Pr6N H" panose="02020900000000000000" pitchFamily="18" charset="-128"/>
              <a:cs typeface="Arial Unicode MS" panose="020B0604020202020204" pitchFamily="34" charset="-122"/>
            </a:endParaRPr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1540884" y="2455835"/>
            <a:ext cx="4446207" cy="165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5676" tIns="67839" rIns="135676" bIns="67839">
            <a:noAutofit/>
          </a:bodyPr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4" name="MH_Text_1"/>
          <p:cNvSpPr/>
          <p:nvPr>
            <p:custDataLst>
              <p:tags r:id="rId1"/>
            </p:custDataLst>
          </p:nvPr>
        </p:nvSpPr>
        <p:spPr>
          <a:xfrm>
            <a:off x="495300" y="1730375"/>
            <a:ext cx="3822700" cy="725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8043" tIns="0" rIns="178043" bIns="0" rtlCol="0" anchor="t">
            <a:noAutofit/>
          </a:bodyPr>
          <a:p>
            <a:pPr algn="ctr">
              <a:lnSpc>
                <a:spcPct val="120000"/>
              </a:lnSpc>
              <a:buClr>
                <a:schemeClr val="accent1"/>
              </a:buClr>
            </a:pP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785860" y="24752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aphicFrame>
        <p:nvGraphicFramePr>
          <p:cNvPr id="27" name="表格 26"/>
          <p:cNvGraphicFramePr/>
          <p:nvPr>
            <p:custDataLst>
              <p:tags r:id="rId2"/>
            </p:custDataLst>
          </p:nvPr>
        </p:nvGraphicFramePr>
        <p:xfrm>
          <a:off x="1828800" y="1992630"/>
          <a:ext cx="8532495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5689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内容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估算金额（单位：万元）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占比例（</a:t>
                      </a:r>
                      <a:r>
                        <a:rPr lang="en-US" altLang="zh-CN"/>
                        <a:t>%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</a:tr>
              <a:tr h="5689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所需要的资金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100</a:t>
                      </a:r>
                      <a:endParaRPr lang="en-US" altLang="zh-CN"/>
                    </a:p>
                  </a:txBody>
                  <a:tcPr/>
                </a:tc>
              </a:tr>
              <a:tr h="5689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自筹资金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45</a:t>
                      </a:r>
                      <a:endParaRPr lang="en-US" altLang="zh-CN"/>
                    </a:p>
                  </a:txBody>
                  <a:tcPr/>
                </a:tc>
              </a:tr>
              <a:tr h="5689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大学生产业贷款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</a:t>
                      </a:r>
                      <a:endParaRPr lang="en-US" altLang="zh-CN"/>
                    </a:p>
                  </a:txBody>
                  <a:tcPr/>
                </a:tc>
              </a:tr>
              <a:tr h="5689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政府补助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</a:tr>
              <a:tr h="5689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风险投资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15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IconShape"/>
          <p:cNvSpPr/>
          <p:nvPr/>
        </p:nvSpPr>
        <p:spPr bwMode="auto">
          <a:xfrm>
            <a:off x="889635" y="1284605"/>
            <a:ext cx="532130" cy="635635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3" grpId="0"/>
      <p:bldP spid="6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1758" y="1170772"/>
          <a:ext cx="11867950" cy="54457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38639"/>
                <a:gridCol w="2932762"/>
                <a:gridCol w="2932762"/>
                <a:gridCol w="2963787"/>
              </a:tblGrid>
              <a:tr h="4714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用途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金额（人民币：万元）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用途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金额（人民币：万元）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一：开办费用：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2.2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二：固定资产投资：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2.08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前期市场调研费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0.3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其中：设备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1.2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后期平台宣传费用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0.6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台式电脑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0.6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人员招聘培训及发展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0.9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网络服务器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0.08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其他费用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0.4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办公设备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0.2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三、无形资产投资：</a:t>
                      </a:r>
                      <a:endParaRPr lang="zh-CN" altLang="en-US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2.3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四、前期运营资金：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20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服务签约费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1.5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直接人工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13.8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专利使用费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0.8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直接材料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管理费用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4.2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宣传费用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初始投资合计：</a:t>
                      </a:r>
                      <a:r>
                        <a:rPr lang="en-US" altLang="zh-CN" sz="2000" u="none" strike="noStrike" dirty="0">
                          <a:effectLst/>
                        </a:rPr>
                        <a:t>24.28/</a:t>
                      </a:r>
                      <a:r>
                        <a:rPr lang="zh-CN" altLang="en-US" sz="2000" u="none" strike="noStrike" dirty="0">
                          <a:effectLst/>
                        </a:rPr>
                        <a:t>个</a:t>
                      </a:r>
                      <a:r>
                        <a:rPr lang="en-US" altLang="zh-CN" sz="2000" u="none" strike="noStrike" dirty="0">
                          <a:effectLst/>
                        </a:rPr>
                        <a:t>/</a:t>
                      </a:r>
                      <a:r>
                        <a:rPr lang="zh-CN" altLang="en-US" sz="2000" u="none" strike="noStrike" dirty="0">
                          <a:effectLst/>
                        </a:rPr>
                        <a:t>年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219" name=" 219"/>
          <p:cNvSpPr/>
          <p:nvPr/>
        </p:nvSpPr>
        <p:spPr>
          <a:xfrm rot="18960000">
            <a:off x="-617220" y="63627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 219"/>
          <p:cNvSpPr/>
          <p:nvPr/>
        </p:nvSpPr>
        <p:spPr>
          <a:xfrm rot="18960000">
            <a:off x="321310" y="189865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21710" y="382270"/>
            <a:ext cx="5012690" cy="726440"/>
            <a:chOff x="5546" y="602"/>
            <a:chExt cx="7894" cy="114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23"/>
            <p:cNvSpPr txBox="1"/>
            <p:nvPr/>
          </p:nvSpPr>
          <p:spPr>
            <a:xfrm>
              <a:off x="7033" y="602"/>
              <a:ext cx="49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财务预算表</a:t>
              </a:r>
              <a:endParaRPr lang="zh-CN" altLang="en-US" sz="40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  <p:sp>
        <p:nvSpPr>
          <p:cNvPr id="6" name="IconShape"/>
          <p:cNvSpPr/>
          <p:nvPr/>
        </p:nvSpPr>
        <p:spPr bwMode="auto">
          <a:xfrm>
            <a:off x="1366520" y="382270"/>
            <a:ext cx="532130" cy="635635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81965" y="1011555"/>
          <a:ext cx="11578590" cy="52838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1380"/>
                <a:gridCol w="1885315"/>
                <a:gridCol w="1885315"/>
                <a:gridCol w="1885315"/>
                <a:gridCol w="1885315"/>
                <a:gridCol w="1885950"/>
              </a:tblGrid>
              <a:tr h="3994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项目</a:t>
                      </a:r>
                      <a:r>
                        <a:rPr lang="zh-CN" altLang="en-US" sz="1800" b="1" dirty="0">
                          <a:effectLst/>
                          <a:sym typeface="+mn-ea"/>
                        </a:rPr>
                        <a:t>（万元</a:t>
                      </a:r>
                      <a:r>
                        <a:rPr lang="en-US" altLang="zh-CN" sz="1800" b="1" dirty="0">
                          <a:effectLst/>
                          <a:sym typeface="+mn-ea"/>
                        </a:rPr>
                        <a:t>/</a:t>
                      </a:r>
                      <a:r>
                        <a:rPr lang="zh-CN" altLang="en-US" sz="1800" b="1" dirty="0">
                          <a:effectLst/>
                          <a:sym typeface="+mn-ea"/>
                        </a:rPr>
                        <a:t>年）</a:t>
                      </a:r>
                      <a:endParaRPr lang="zh-CN" altLang="en-US" sz="1800" b="1" u="none" strike="noStrike" dirty="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今年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第二年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2025</a:t>
                      </a: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年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sym typeface="+mn-ea"/>
                        </a:rPr>
                        <a:t>2026</a:t>
                      </a:r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sym typeface="+mn-ea"/>
                        </a:rPr>
                        <a:t>年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2027</a:t>
                      </a: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年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一、主营业务收入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6400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6600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6800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7200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7600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减：主营业务成本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19.08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14.5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营业税金及附加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1024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1056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1088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1152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1216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管理费用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销售费用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财务费用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二、营业利润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5348.87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5521.45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5689.95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6025.95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6361.95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加：营业外收入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减：营业外支出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三、利润总额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5350.97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5517.35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5692.05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6028.05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6364.05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减：所得税费用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1337.74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1379.34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1423.01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1507.01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1591.01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00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四、净利润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4013.23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4138.01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4269.04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4521.04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4773.04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9" name=" 219"/>
          <p:cNvSpPr/>
          <p:nvPr/>
        </p:nvSpPr>
        <p:spPr>
          <a:xfrm rot="18960000">
            <a:off x="-624840" y="723265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219"/>
          <p:cNvSpPr/>
          <p:nvPr/>
        </p:nvSpPr>
        <p:spPr>
          <a:xfrm rot="18960000">
            <a:off x="279400" y="300355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21710" y="382270"/>
            <a:ext cx="5012690" cy="519430"/>
            <a:chOff x="5546" y="928"/>
            <a:chExt cx="7894" cy="818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23"/>
            <p:cNvSpPr txBox="1"/>
            <p:nvPr/>
          </p:nvSpPr>
          <p:spPr>
            <a:xfrm>
              <a:off x="7033" y="928"/>
              <a:ext cx="49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24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五年的利润预算表</a:t>
              </a:r>
              <a:endParaRPr lang="zh-CN" altLang="en-US" sz="24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文本框 23"/>
          <p:cNvSpPr txBox="1"/>
          <p:nvPr/>
        </p:nvSpPr>
        <p:spPr>
          <a:xfrm>
            <a:off x="7024071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创新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406328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开拓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500" y="247650"/>
            <a:ext cx="12191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sym typeface="+mn-ea"/>
              </a:rPr>
              <a:t>团队介绍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ea"/>
              <a:ea typeface="+mj-ea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 rot="16200000">
            <a:off x="6107236" y="-718202"/>
            <a:ext cx="361703" cy="2455563"/>
            <a:chOff x="9903" y="-30607"/>
            <a:chExt cx="5850" cy="39706"/>
          </a:xfrm>
        </p:grpSpPr>
        <p:sp>
          <p:nvSpPr>
            <p:cNvPr id="16" name="等腰三角形 15"/>
            <p:cNvSpPr/>
            <p:nvPr/>
          </p:nvSpPr>
          <p:spPr>
            <a:xfrm>
              <a:off x="9906" y="-30607"/>
              <a:ext cx="5847" cy="5404"/>
            </a:xfrm>
            <a:prstGeom prst="triangle">
              <a:avLst/>
            </a:prstGeom>
            <a:solidFill>
              <a:srgbClr val="FF0000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flipV="1">
              <a:off x="9903" y="3695"/>
              <a:ext cx="5847" cy="5404"/>
            </a:xfrm>
            <a:prstGeom prst="triangle">
              <a:avLst/>
            </a:prstGeom>
            <a:solidFill>
              <a:srgbClr val="D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024120" y="3769995"/>
            <a:ext cx="2418080" cy="1104900"/>
            <a:chOff x="4363" y="7391"/>
            <a:chExt cx="3808" cy="1740"/>
          </a:xfrm>
        </p:grpSpPr>
        <p:sp>
          <p:nvSpPr>
            <p:cNvPr id="14" name="Content Placeholder 2"/>
            <p:cNvSpPr txBox="1"/>
            <p:nvPr/>
          </p:nvSpPr>
          <p:spPr bwMode="auto">
            <a:xfrm>
              <a:off x="4680" y="7871"/>
              <a:ext cx="3211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计算机科学与技术专业，负责管理各部门之间协调工作，负责财务工作和组织领导</a:t>
              </a:r>
              <a:r>
                <a:rPr lang="zh-CN" altLang="en-US" sz="1600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。</a:t>
              </a:r>
              <a:endParaRPr lang="zh-CN" altLang="en-US" sz="16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63" y="7391"/>
              <a:ext cx="380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项目负责人</a:t>
              </a:r>
              <a:r>
                <a:rPr lang="en-US" altLang="zh-CN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———</a:t>
              </a: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刘子霖</a:t>
              </a:r>
              <a:endPara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endParaRPr>
            </a:p>
          </p:txBody>
        </p:sp>
      </p:grpSp>
      <p:pic>
        <p:nvPicPr>
          <p:cNvPr id="9" name="图片 8" descr="微信图片_202307042306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91480" y="1320800"/>
            <a:ext cx="1569720" cy="2214880"/>
          </a:xfrm>
          <a:prstGeom prst="rect">
            <a:avLst/>
          </a:prstGeom>
        </p:spPr>
      </p:pic>
      <p:pic>
        <p:nvPicPr>
          <p:cNvPr id="10" name="图片 9" descr="503161158712929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0" y="949960"/>
            <a:ext cx="3026410" cy="4486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860" y="1216025"/>
            <a:ext cx="2446655" cy="41071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024071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创新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06328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开拓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0980" y="168275"/>
            <a:ext cx="12191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sym typeface="+mn-ea"/>
              </a:rPr>
              <a:t>团队介绍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ea"/>
              <a:ea typeface="+mj-ea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 rot="16200000">
            <a:off x="6149781" y="-860442"/>
            <a:ext cx="361703" cy="2455563"/>
            <a:chOff x="9903" y="-30607"/>
            <a:chExt cx="5850" cy="39706"/>
          </a:xfrm>
        </p:grpSpPr>
        <p:sp>
          <p:nvSpPr>
            <p:cNvPr id="20" name="等腰三角形 19"/>
            <p:cNvSpPr/>
            <p:nvPr/>
          </p:nvSpPr>
          <p:spPr>
            <a:xfrm>
              <a:off x="9906" y="-30607"/>
              <a:ext cx="5847" cy="5404"/>
            </a:xfrm>
            <a:prstGeom prst="triangle">
              <a:avLst/>
            </a:prstGeom>
            <a:solidFill>
              <a:srgbClr val="FF0000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flipV="1">
              <a:off x="9903" y="3695"/>
              <a:ext cx="5847" cy="5404"/>
            </a:xfrm>
            <a:prstGeom prst="triangle">
              <a:avLst/>
            </a:prstGeom>
            <a:solidFill>
              <a:srgbClr val="D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69583" y="3202940"/>
            <a:ext cx="2089785" cy="1087120"/>
            <a:chOff x="2529" y="7339"/>
            <a:chExt cx="3291" cy="1712"/>
          </a:xfrm>
        </p:grpSpPr>
        <p:sp>
          <p:nvSpPr>
            <p:cNvPr id="26" name="Content Placeholder 2"/>
            <p:cNvSpPr txBox="1"/>
            <p:nvPr/>
          </p:nvSpPr>
          <p:spPr bwMode="auto">
            <a:xfrm>
              <a:off x="2660" y="7791"/>
              <a:ext cx="3160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计算机科学与技术专业，主要负责单片机技术来检测气体工作，和保障各部门工作运行。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529" y="7339"/>
              <a:ext cx="316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运营总监</a:t>
              </a:r>
              <a:r>
                <a:rPr lang="en-US" altLang="zh-CN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——</a:t>
              </a: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纪晓龙</a:t>
              </a:r>
              <a:endPara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652395" y="2631440"/>
            <a:ext cx="1713865" cy="1764665"/>
            <a:chOff x="2413" y="7309"/>
            <a:chExt cx="2699" cy="2779"/>
          </a:xfrm>
        </p:grpSpPr>
        <p:sp>
          <p:nvSpPr>
            <p:cNvPr id="31" name="Content Placeholder 2"/>
            <p:cNvSpPr txBox="1"/>
            <p:nvPr/>
          </p:nvSpPr>
          <p:spPr bwMode="auto">
            <a:xfrm>
              <a:off x="2413" y="8828"/>
              <a:ext cx="2699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数据科学与大数据技术专业，负责新产品的研发与制作，负责研发管理。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378" y="7309"/>
              <a:ext cx="48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599873" y="3228340"/>
            <a:ext cx="1783080" cy="1061720"/>
            <a:chOff x="2195" y="7398"/>
            <a:chExt cx="2808" cy="1672"/>
          </a:xfrm>
        </p:grpSpPr>
        <p:sp>
          <p:nvSpPr>
            <p:cNvPr id="46" name="Content Placeholder 2"/>
            <p:cNvSpPr txBox="1"/>
            <p:nvPr/>
          </p:nvSpPr>
          <p:spPr bwMode="auto">
            <a:xfrm>
              <a:off x="2217" y="7810"/>
              <a:ext cx="2699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软件工程专业，负责产品的算法工作，使其智能性，灵敏性更高。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195" y="7398"/>
              <a:ext cx="28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sz="1400">
                  <a:latin typeface="黑体" panose="02010609060101010101" charset="-122"/>
                  <a:ea typeface="黑体" panose="02010609060101010101" charset="-122"/>
                  <a:sym typeface="+mn-lt"/>
                </a:rPr>
                <a:t>技术总监——申美玉</a:t>
              </a:r>
              <a:endParaRPr lang="en-US" altLang="zh-CN" sz="1400">
                <a:latin typeface="黑体" panose="02010609060101010101" charset="-122"/>
                <a:ea typeface="黑体" panose="02010609060101010101" charset="-122"/>
                <a:sym typeface="+mn-lt"/>
              </a:endParaRPr>
            </a:p>
          </p:txBody>
        </p:sp>
      </p:grpSp>
      <p:cxnSp>
        <p:nvCxnSpPr>
          <p:cNvPr id="48" name="直接连接符 47"/>
          <p:cNvCxnSpPr/>
          <p:nvPr/>
        </p:nvCxnSpPr>
        <p:spPr>
          <a:xfrm>
            <a:off x="2479675" y="1257300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4504055" y="1320800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439535" y="1219835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图片 50" descr="微信图片_202307042308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955" y="963930"/>
            <a:ext cx="1455420" cy="1959610"/>
          </a:xfrm>
          <a:prstGeom prst="rect">
            <a:avLst/>
          </a:prstGeom>
        </p:spPr>
      </p:pic>
      <p:pic>
        <p:nvPicPr>
          <p:cNvPr id="52" name="图片 51" descr="微信图片_202307042306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545" y="926465"/>
            <a:ext cx="1555115" cy="1985645"/>
          </a:xfrm>
          <a:prstGeom prst="rect">
            <a:avLst/>
          </a:prstGeom>
        </p:spPr>
      </p:pic>
      <p:pic>
        <p:nvPicPr>
          <p:cNvPr id="53" name="图片 52" descr="微信图片_202307042306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155" y="935355"/>
            <a:ext cx="1570355" cy="1987550"/>
          </a:xfrm>
          <a:prstGeom prst="rect">
            <a:avLst/>
          </a:prstGeom>
        </p:spPr>
      </p:pic>
      <p:pic>
        <p:nvPicPr>
          <p:cNvPr id="54" name="图片 53" descr="微信图片_202307042306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350" y="944880"/>
            <a:ext cx="1571625" cy="1986915"/>
          </a:xfrm>
          <a:prstGeom prst="rect">
            <a:avLst/>
          </a:prstGeom>
        </p:spPr>
      </p:pic>
      <p:cxnSp>
        <p:nvCxnSpPr>
          <p:cNvPr id="55" name="直接连接符 54"/>
          <p:cNvCxnSpPr/>
          <p:nvPr/>
        </p:nvCxnSpPr>
        <p:spPr>
          <a:xfrm>
            <a:off x="8449310" y="1181735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2538095" y="3223895"/>
            <a:ext cx="2187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研发负责人</a:t>
            </a:r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黎毅诚</a:t>
            </a:r>
            <a:endParaRPr lang="zh-CN" altLang="en-US" sz="1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554220" y="3222625"/>
            <a:ext cx="2326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市场总监——谢永康</a:t>
            </a:r>
            <a:endParaRPr lang="en-US" altLang="zh-CN" sz="1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596130" y="3548380"/>
            <a:ext cx="18561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 fontAlgn="base">
              <a:lnSpc>
                <a:spcPct val="150000"/>
              </a:lnSpc>
              <a:spcBef>
                <a:spcPts val="1335"/>
              </a:spcBef>
              <a:buClrTx/>
              <a:buSzTx/>
              <a:buFontTx/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计算机科学与技术专业，主要负责市场的调研与预判，紧跟市场步伐，打造所需产品。</a:t>
            </a:r>
            <a:endParaRPr lang="zh-CN" altLang="en-US" sz="1200">
              <a:solidFill>
                <a:schemeClr val="bg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pic>
        <p:nvPicPr>
          <p:cNvPr id="59" name="图片 58" descr="9d2e6066581644c5d46f029c31bdf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920" y="983615"/>
            <a:ext cx="1486535" cy="1985645"/>
          </a:xfrm>
          <a:prstGeom prst="rect">
            <a:avLst/>
          </a:prstGeom>
        </p:spPr>
      </p:pic>
      <p:pic>
        <p:nvPicPr>
          <p:cNvPr id="60" name="图片 59" descr="638d84d32c29390dd36fb3fe7d361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6385" y="1022985"/>
            <a:ext cx="1640205" cy="1946910"/>
          </a:xfrm>
          <a:prstGeom prst="rect">
            <a:avLst/>
          </a:prstGeom>
        </p:spPr>
      </p:pic>
      <p:cxnSp>
        <p:nvCxnSpPr>
          <p:cNvPr id="61" name="直接连接符 60"/>
          <p:cNvCxnSpPr/>
          <p:nvPr/>
        </p:nvCxnSpPr>
        <p:spPr>
          <a:xfrm>
            <a:off x="10259695" y="673735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8477250" y="3596005"/>
            <a:ext cx="18319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计算机科学与技术专业，负责产品的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单片机工作，使其智能性，灵敏性更高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。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8512810" y="324104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技术总监</a:t>
            </a:r>
            <a:r>
              <a:rPr lang="en-US" altLang="zh-CN" sz="1400"/>
              <a:t>——</a:t>
            </a:r>
            <a:r>
              <a:rPr lang="zh-CN" altLang="en-US" sz="1400"/>
              <a:t>李文强</a:t>
            </a:r>
            <a:endParaRPr lang="zh-CN" altLang="en-US" sz="1400"/>
          </a:p>
        </p:txBody>
      </p:sp>
      <p:sp>
        <p:nvSpPr>
          <p:cNvPr id="64" name="文本框 63"/>
          <p:cNvSpPr txBox="1"/>
          <p:nvPr/>
        </p:nvSpPr>
        <p:spPr>
          <a:xfrm>
            <a:off x="10333990" y="323405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研发负责人</a:t>
            </a:r>
            <a:r>
              <a:rPr lang="en-US" altLang="zh-CN" sz="1400"/>
              <a:t>——</a:t>
            </a:r>
            <a:r>
              <a:rPr lang="zh-CN" altLang="en-US" sz="1400"/>
              <a:t>林松</a:t>
            </a:r>
            <a:endParaRPr lang="zh-CN" altLang="en-US" sz="1400"/>
          </a:p>
        </p:txBody>
      </p:sp>
      <p:sp>
        <p:nvSpPr>
          <p:cNvPr id="65" name="文本框 64"/>
          <p:cNvSpPr txBox="1"/>
          <p:nvPr/>
        </p:nvSpPr>
        <p:spPr>
          <a:xfrm>
            <a:off x="10332720" y="3615055"/>
            <a:ext cx="17519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软件工程专业，负责产品的网页和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APP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制作，使其智能性，灵敏性更高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。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195614" y="4099422"/>
            <a:ext cx="259359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50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姚俊</a:t>
            </a:r>
            <a:endParaRPr lang="zh-CN" altLang="en-US" sz="2800" b="1" dirty="0">
              <a:solidFill>
                <a:schemeClr val="tx2">
                  <a:lumMod val="50000"/>
                </a:schemeClr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289415" y="886460"/>
            <a:ext cx="2835910" cy="430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endParaRPr lang="zh-CN" altLang="en-US" sz="2000" dirty="0">
              <a:solidFill>
                <a:schemeClr val="tx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曾获江西省机器人及人工智能大赛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省一等奖，国奖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；参与第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15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届国际先进机器人及仿真技术大赛获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国家三等奖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；参与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《互联网金融与支付》课程建设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；主持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江西省教育厅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科学技术课堂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NFC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移动支付在智能手机中的应用与前景分析》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；在激光杂志发表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/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北大中文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期刊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《数据挖掘的热红外成像人脸识别研究》</a:t>
            </a:r>
            <a:endParaRPr lang="zh-CN" altLang="en-US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699820" y="2870890"/>
            <a:ext cx="85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ro" panose="02000506000000020004" pitchFamily="50" charset="0"/>
              </a:rPr>
              <a:t>CEO</a:t>
            </a:r>
            <a:endParaRPr lang="zh-CN" altLang="en-US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19" name="Freeform 229"/>
          <p:cNvSpPr>
            <a:spLocks noEditPoints="1"/>
          </p:cNvSpPr>
          <p:nvPr/>
        </p:nvSpPr>
        <p:spPr bwMode="auto">
          <a:xfrm>
            <a:off x="331470" y="538480"/>
            <a:ext cx="503555" cy="587375"/>
          </a:xfrm>
          <a:custGeom>
            <a:avLst/>
            <a:gdLst>
              <a:gd name="T0" fmla="*/ 2212 w 2697"/>
              <a:gd name="T1" fmla="*/ 783 h 3072"/>
              <a:gd name="T2" fmla="*/ 1578 w 2697"/>
              <a:gd name="T3" fmla="*/ 484 h 3072"/>
              <a:gd name="T4" fmla="*/ 1441 w 2697"/>
              <a:gd name="T5" fmla="*/ 296 h 3072"/>
              <a:gd name="T6" fmla="*/ 1625 w 2697"/>
              <a:gd name="T7" fmla="*/ 42 h 3072"/>
              <a:gd name="T8" fmla="*/ 1708 w 2697"/>
              <a:gd name="T9" fmla="*/ 0 h 3072"/>
              <a:gd name="T10" fmla="*/ 2581 w 2697"/>
              <a:gd name="T11" fmla="*/ 0 h 3072"/>
              <a:gd name="T12" fmla="*/ 2641 w 2697"/>
              <a:gd name="T13" fmla="*/ 20 h 3072"/>
              <a:gd name="T14" fmla="*/ 2664 w 2697"/>
              <a:gd name="T15" fmla="*/ 163 h 3072"/>
              <a:gd name="T16" fmla="*/ 2212 w 2697"/>
              <a:gd name="T17" fmla="*/ 783 h 3072"/>
              <a:gd name="T18" fmla="*/ 1377 w 2697"/>
              <a:gd name="T19" fmla="*/ 461 h 3072"/>
              <a:gd name="T20" fmla="*/ 1345 w 2697"/>
              <a:gd name="T21" fmla="*/ 461 h 3072"/>
              <a:gd name="T22" fmla="*/ 474 w 2697"/>
              <a:gd name="T23" fmla="*/ 769 h 3072"/>
              <a:gd name="T24" fmla="*/ 33 w 2697"/>
              <a:gd name="T25" fmla="*/ 163 h 3072"/>
              <a:gd name="T26" fmla="*/ 56 w 2697"/>
              <a:gd name="T27" fmla="*/ 20 h 3072"/>
              <a:gd name="T28" fmla="*/ 116 w 2697"/>
              <a:gd name="T29" fmla="*/ 0 h 3072"/>
              <a:gd name="T30" fmla="*/ 989 w 2697"/>
              <a:gd name="T31" fmla="*/ 0 h 3072"/>
              <a:gd name="T32" fmla="*/ 1072 w 2697"/>
              <a:gd name="T33" fmla="*/ 42 h 3072"/>
              <a:gd name="T34" fmla="*/ 1377 w 2697"/>
              <a:gd name="T35" fmla="*/ 461 h 3072"/>
              <a:gd name="T36" fmla="*/ 1010 w 2697"/>
              <a:gd name="T37" fmla="*/ 2450 h 3072"/>
              <a:gd name="T38" fmla="*/ 1345 w 2697"/>
              <a:gd name="T39" fmla="*/ 2212 h 3072"/>
              <a:gd name="T40" fmla="*/ 1680 w 2697"/>
              <a:gd name="T41" fmla="*/ 2450 h 3072"/>
              <a:gd name="T42" fmla="*/ 1742 w 2697"/>
              <a:gd name="T43" fmla="*/ 2406 h 3072"/>
              <a:gd name="T44" fmla="*/ 1630 w 2697"/>
              <a:gd name="T45" fmla="*/ 1998 h 3072"/>
              <a:gd name="T46" fmla="*/ 1944 w 2697"/>
              <a:gd name="T47" fmla="*/ 1734 h 3072"/>
              <a:gd name="T48" fmla="*/ 1918 w 2697"/>
              <a:gd name="T49" fmla="*/ 1662 h 3072"/>
              <a:gd name="T50" fmla="*/ 1517 w 2697"/>
              <a:gd name="T51" fmla="*/ 1662 h 3072"/>
              <a:gd name="T52" fmla="*/ 1383 w 2697"/>
              <a:gd name="T53" fmla="*/ 1257 h 3072"/>
              <a:gd name="T54" fmla="*/ 1306 w 2697"/>
              <a:gd name="T55" fmla="*/ 1257 h 3072"/>
              <a:gd name="T56" fmla="*/ 1172 w 2697"/>
              <a:gd name="T57" fmla="*/ 1662 h 3072"/>
              <a:gd name="T58" fmla="*/ 771 w 2697"/>
              <a:gd name="T59" fmla="*/ 1662 h 3072"/>
              <a:gd name="T60" fmla="*/ 745 w 2697"/>
              <a:gd name="T61" fmla="*/ 1734 h 3072"/>
              <a:gd name="T62" fmla="*/ 1059 w 2697"/>
              <a:gd name="T63" fmla="*/ 1998 h 3072"/>
              <a:gd name="T64" fmla="*/ 947 w 2697"/>
              <a:gd name="T65" fmla="*/ 2406 h 3072"/>
              <a:gd name="T66" fmla="*/ 1010 w 2697"/>
              <a:gd name="T67" fmla="*/ 2450 h 3072"/>
              <a:gd name="T68" fmla="*/ 1345 w 2697"/>
              <a:gd name="T69" fmla="*/ 3072 h 3072"/>
              <a:gd name="T70" fmla="*/ 116 w 2697"/>
              <a:gd name="T71" fmla="*/ 1843 h 3072"/>
              <a:gd name="T72" fmla="*/ 1345 w 2697"/>
              <a:gd name="T73" fmla="*/ 615 h 3072"/>
              <a:gd name="T74" fmla="*/ 2573 w 2697"/>
              <a:gd name="T75" fmla="*/ 1843 h 3072"/>
              <a:gd name="T76" fmla="*/ 1345 w 2697"/>
              <a:gd name="T77" fmla="*/ 3072 h 3072"/>
              <a:gd name="T78" fmla="*/ 1345 w 2697"/>
              <a:gd name="T79" fmla="*/ 3072 h 3072"/>
              <a:gd name="T80" fmla="*/ 1345 w 2697"/>
              <a:gd name="T81" fmla="*/ 3072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97" h="3072">
                <a:moveTo>
                  <a:pt x="2212" y="783"/>
                </a:moveTo>
                <a:cubicBezTo>
                  <a:pt x="2034" y="634"/>
                  <a:pt x="1816" y="528"/>
                  <a:pt x="1578" y="484"/>
                </a:cubicBezTo>
                <a:cubicBezTo>
                  <a:pt x="1441" y="296"/>
                  <a:pt x="1441" y="296"/>
                  <a:pt x="1441" y="296"/>
                </a:cubicBezTo>
                <a:cubicBezTo>
                  <a:pt x="1625" y="42"/>
                  <a:pt x="1625" y="42"/>
                  <a:pt x="1625" y="42"/>
                </a:cubicBezTo>
                <a:cubicBezTo>
                  <a:pt x="1644" y="16"/>
                  <a:pt x="1675" y="0"/>
                  <a:pt x="1708" y="0"/>
                </a:cubicBezTo>
                <a:cubicBezTo>
                  <a:pt x="2581" y="0"/>
                  <a:pt x="2581" y="0"/>
                  <a:pt x="2581" y="0"/>
                </a:cubicBezTo>
                <a:cubicBezTo>
                  <a:pt x="2602" y="0"/>
                  <a:pt x="2624" y="7"/>
                  <a:pt x="2641" y="20"/>
                </a:cubicBezTo>
                <a:cubicBezTo>
                  <a:pt x="2687" y="53"/>
                  <a:pt x="2697" y="117"/>
                  <a:pt x="2664" y="163"/>
                </a:cubicBezTo>
                <a:lnTo>
                  <a:pt x="2212" y="783"/>
                </a:lnTo>
                <a:close/>
                <a:moveTo>
                  <a:pt x="1377" y="461"/>
                </a:moveTo>
                <a:cubicBezTo>
                  <a:pt x="1366" y="461"/>
                  <a:pt x="1355" y="461"/>
                  <a:pt x="1345" y="461"/>
                </a:cubicBezTo>
                <a:cubicBezTo>
                  <a:pt x="1015" y="461"/>
                  <a:pt x="712" y="576"/>
                  <a:pt x="474" y="769"/>
                </a:cubicBezTo>
                <a:cubicBezTo>
                  <a:pt x="33" y="163"/>
                  <a:pt x="33" y="163"/>
                  <a:pt x="33" y="163"/>
                </a:cubicBezTo>
                <a:cubicBezTo>
                  <a:pt x="0" y="117"/>
                  <a:pt x="10" y="53"/>
                  <a:pt x="56" y="20"/>
                </a:cubicBezTo>
                <a:cubicBezTo>
                  <a:pt x="73" y="7"/>
                  <a:pt x="94" y="0"/>
                  <a:pt x="116" y="0"/>
                </a:cubicBezTo>
                <a:cubicBezTo>
                  <a:pt x="989" y="0"/>
                  <a:pt x="989" y="0"/>
                  <a:pt x="989" y="0"/>
                </a:cubicBezTo>
                <a:cubicBezTo>
                  <a:pt x="1022" y="0"/>
                  <a:pt x="1053" y="16"/>
                  <a:pt x="1072" y="42"/>
                </a:cubicBezTo>
                <a:lnTo>
                  <a:pt x="1377" y="461"/>
                </a:lnTo>
                <a:close/>
                <a:moveTo>
                  <a:pt x="1010" y="2450"/>
                </a:moveTo>
                <a:cubicBezTo>
                  <a:pt x="1345" y="2212"/>
                  <a:pt x="1345" y="2212"/>
                  <a:pt x="1345" y="2212"/>
                </a:cubicBezTo>
                <a:cubicBezTo>
                  <a:pt x="1680" y="2450"/>
                  <a:pt x="1680" y="2450"/>
                  <a:pt x="1680" y="2450"/>
                </a:cubicBezTo>
                <a:cubicBezTo>
                  <a:pt x="1711" y="2472"/>
                  <a:pt x="1753" y="2443"/>
                  <a:pt x="1742" y="2406"/>
                </a:cubicBezTo>
                <a:cubicBezTo>
                  <a:pt x="1630" y="1998"/>
                  <a:pt x="1630" y="1998"/>
                  <a:pt x="1630" y="1998"/>
                </a:cubicBezTo>
                <a:cubicBezTo>
                  <a:pt x="1944" y="1734"/>
                  <a:pt x="1944" y="1734"/>
                  <a:pt x="1944" y="1734"/>
                </a:cubicBezTo>
                <a:cubicBezTo>
                  <a:pt x="1974" y="1710"/>
                  <a:pt x="1956" y="1662"/>
                  <a:pt x="1918" y="1662"/>
                </a:cubicBezTo>
                <a:cubicBezTo>
                  <a:pt x="1517" y="1662"/>
                  <a:pt x="1517" y="1662"/>
                  <a:pt x="1517" y="1662"/>
                </a:cubicBezTo>
                <a:cubicBezTo>
                  <a:pt x="1383" y="1257"/>
                  <a:pt x="1383" y="1257"/>
                  <a:pt x="1383" y="1257"/>
                </a:cubicBezTo>
                <a:cubicBezTo>
                  <a:pt x="1371" y="1220"/>
                  <a:pt x="1318" y="1220"/>
                  <a:pt x="1306" y="1257"/>
                </a:cubicBezTo>
                <a:cubicBezTo>
                  <a:pt x="1172" y="1662"/>
                  <a:pt x="1172" y="1662"/>
                  <a:pt x="1172" y="1662"/>
                </a:cubicBezTo>
                <a:cubicBezTo>
                  <a:pt x="771" y="1662"/>
                  <a:pt x="771" y="1662"/>
                  <a:pt x="771" y="1662"/>
                </a:cubicBezTo>
                <a:cubicBezTo>
                  <a:pt x="733" y="1662"/>
                  <a:pt x="716" y="1710"/>
                  <a:pt x="745" y="1734"/>
                </a:cubicBezTo>
                <a:cubicBezTo>
                  <a:pt x="1059" y="1998"/>
                  <a:pt x="1059" y="1998"/>
                  <a:pt x="1059" y="1998"/>
                </a:cubicBezTo>
                <a:cubicBezTo>
                  <a:pt x="947" y="2406"/>
                  <a:pt x="947" y="2406"/>
                  <a:pt x="947" y="2406"/>
                </a:cubicBezTo>
                <a:cubicBezTo>
                  <a:pt x="937" y="2443"/>
                  <a:pt x="978" y="2472"/>
                  <a:pt x="1010" y="2450"/>
                </a:cubicBezTo>
                <a:close/>
                <a:moveTo>
                  <a:pt x="1345" y="3072"/>
                </a:moveTo>
                <a:cubicBezTo>
                  <a:pt x="666" y="3072"/>
                  <a:pt x="116" y="2522"/>
                  <a:pt x="116" y="1843"/>
                </a:cubicBezTo>
                <a:cubicBezTo>
                  <a:pt x="116" y="1165"/>
                  <a:pt x="666" y="615"/>
                  <a:pt x="1345" y="615"/>
                </a:cubicBezTo>
                <a:cubicBezTo>
                  <a:pt x="2023" y="615"/>
                  <a:pt x="2573" y="1165"/>
                  <a:pt x="2573" y="1843"/>
                </a:cubicBezTo>
                <a:cubicBezTo>
                  <a:pt x="2573" y="2522"/>
                  <a:pt x="2023" y="3072"/>
                  <a:pt x="1345" y="3072"/>
                </a:cubicBezTo>
                <a:close/>
                <a:moveTo>
                  <a:pt x="1345" y="3072"/>
                </a:moveTo>
                <a:cubicBezTo>
                  <a:pt x="1345" y="3072"/>
                  <a:pt x="1345" y="3072"/>
                  <a:pt x="1345" y="3072"/>
                </a:cubicBezTo>
              </a:path>
            </a:pathLst>
          </a:custGeom>
          <a:solidFill>
            <a:srgbClr val="1D607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980" y="542290"/>
            <a:ext cx="2117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校内指导</a:t>
            </a:r>
            <a:endParaRPr lang="zh-CN" altLang="en-US" sz="3200"/>
          </a:p>
        </p:txBody>
      </p:sp>
      <p:pic>
        <p:nvPicPr>
          <p:cNvPr id="2" name="图片 1" descr="微信图片_202307042307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9565" y="1268095"/>
            <a:ext cx="1786255" cy="2689225"/>
          </a:xfrm>
          <a:prstGeom prst="rect">
            <a:avLst/>
          </a:prstGeom>
        </p:spPr>
      </p:pic>
      <p:pic>
        <p:nvPicPr>
          <p:cNvPr id="3" name="图片 2" descr="微信图片_202307042307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25" y="1384300"/>
            <a:ext cx="1878965" cy="25800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72045" y="4099560"/>
            <a:ext cx="1416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阿里巴巴普惠体 M" panose="00020600040101010101" pitchFamily="18" charset="-122"/>
              </a:rPr>
              <a:t>赵洪坡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阿里巴巴普惠体 M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87110" y="460248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高级工程师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高级项目管理师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讲师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4860" y="4621530"/>
            <a:ext cx="34150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教授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人工智能学科带头人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8385" y="1125855"/>
            <a:ext cx="406400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主持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江西省教育厅重大研发</a:t>
            </a:r>
            <a:endParaRPr lang="zh-CN" altLang="en-US" sz="20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计划课题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《软</a:t>
            </a:r>
            <a:r>
              <a:rPr lang="en-US" altLang="zh-CN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射线在人体</a:t>
            </a:r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病理检测仪中的应用研究》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主持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江西省教育教学规划课</a:t>
            </a:r>
            <a:endParaRPr lang="zh-CN" altLang="en-US" sz="20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题</a:t>
            </a:r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《基于校企合作的应用型</a:t>
            </a:r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本科生就业核心竞争力研究》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主持</a:t>
            </a:r>
            <a:r>
              <a:rPr lang="zh-CN" altLang="en-US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江西省教改课题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校企</a:t>
            </a:r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合作背景下《</a:t>
            </a:r>
            <a:r>
              <a:rPr lang="en-US" altLang="zh-CN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EDA</a:t>
            </a:r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技术》课程</a:t>
            </a:r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教学改革研究；</a:t>
            </a:r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发表</a:t>
            </a:r>
            <a:r>
              <a:rPr lang="en-US" altLang="zh-CN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SCI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Detection and analy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-sis of human cells based on artificial neural network;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发表北大核心论文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一种用于湿</a:t>
            </a:r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式摩擦离合器的液压控制系统的</a:t>
            </a:r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设计。</a:t>
            </a:r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28270370614222684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3985" y="0"/>
            <a:ext cx="1898015" cy="11258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96315" y="890905"/>
            <a:ext cx="205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政策背景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3160" y="1407795"/>
            <a:ext cx="4316095" cy="2990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779780" y="1854835"/>
            <a:ext cx="530606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/>
              <a:t>新国标，2023年2月1日起实行！</a:t>
            </a:r>
            <a:endParaRPr lang="zh-CN" altLang="en-US" sz="2800"/>
          </a:p>
          <a:p>
            <a:pPr algn="l"/>
            <a:r>
              <a:rPr lang="zh-CN" altLang="en-US" sz="2800"/>
              <a:t>国家室内空气质量检测标准GBT18883-2022，室内甲醛检测含量由原来的0.1mg/m3 变更为0.08mg/m3  所以只有检测和治理才能让室内甲醛达到百分百合格适合入住。</a:t>
            </a:r>
            <a:endParaRPr lang="zh-CN" altLang="en-US" sz="2800"/>
          </a:p>
        </p:txBody>
      </p:sp>
      <p:pic>
        <p:nvPicPr>
          <p:cNvPr id="8" name="图片 7" descr="微信图片_202307042245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0345" y="423545"/>
            <a:ext cx="4396105" cy="6082665"/>
          </a:xfrm>
          <a:prstGeom prst="rect">
            <a:avLst/>
          </a:prstGeom>
        </p:spPr>
      </p:pic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476885"/>
            <a:ext cx="10676255" cy="58635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10665" y="5187315"/>
            <a:ext cx="48444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国家下达标准，符合国家室内空气检测标准的环境引导下，</a:t>
            </a:r>
            <a:r>
              <a:rPr lang="en-US" altLang="zh-CN" sz="2000" b="1">
                <a:solidFill>
                  <a:srgbClr val="FF0000"/>
                </a:solidFill>
              </a:rPr>
              <a:t>”</a:t>
            </a:r>
            <a:r>
              <a:rPr lang="zh-CN" altLang="en-US" sz="2000" b="1">
                <a:solidFill>
                  <a:srgbClr val="FF0000"/>
                </a:solidFill>
              </a:rPr>
              <a:t>智能气味控制系统</a:t>
            </a:r>
            <a:r>
              <a:rPr lang="en-US" altLang="zh-CN" sz="2000" b="1">
                <a:solidFill>
                  <a:srgbClr val="FF0000"/>
                </a:solidFill>
              </a:rPr>
              <a:t>“</a:t>
            </a:r>
            <a:r>
              <a:rPr lang="zh-CN" altLang="en-US" sz="2000" b="1">
                <a:solidFill>
                  <a:srgbClr val="FF0000"/>
                </a:solidFill>
              </a:rPr>
              <a:t>需求必将增加。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404620" y="4061460"/>
            <a:ext cx="12045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50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宁凡</a:t>
            </a:r>
            <a:endParaRPr lang="zh-CN" altLang="en-US" sz="2800" b="1" dirty="0">
              <a:solidFill>
                <a:schemeClr val="tx2">
                  <a:lumMod val="50000"/>
                </a:schemeClr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699820" y="2870890"/>
            <a:ext cx="85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ro" panose="02000506000000020004" pitchFamily="50" charset="0"/>
              </a:rPr>
              <a:t>CEO</a:t>
            </a:r>
            <a:endParaRPr lang="zh-CN" altLang="en-US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19" name="Freeform 229"/>
          <p:cNvSpPr>
            <a:spLocks noEditPoints="1"/>
          </p:cNvSpPr>
          <p:nvPr/>
        </p:nvSpPr>
        <p:spPr bwMode="auto">
          <a:xfrm>
            <a:off x="331470" y="538480"/>
            <a:ext cx="503555" cy="587375"/>
          </a:xfrm>
          <a:custGeom>
            <a:avLst/>
            <a:gdLst>
              <a:gd name="T0" fmla="*/ 2212 w 2697"/>
              <a:gd name="T1" fmla="*/ 783 h 3072"/>
              <a:gd name="T2" fmla="*/ 1578 w 2697"/>
              <a:gd name="T3" fmla="*/ 484 h 3072"/>
              <a:gd name="T4" fmla="*/ 1441 w 2697"/>
              <a:gd name="T5" fmla="*/ 296 h 3072"/>
              <a:gd name="T6" fmla="*/ 1625 w 2697"/>
              <a:gd name="T7" fmla="*/ 42 h 3072"/>
              <a:gd name="T8" fmla="*/ 1708 w 2697"/>
              <a:gd name="T9" fmla="*/ 0 h 3072"/>
              <a:gd name="T10" fmla="*/ 2581 w 2697"/>
              <a:gd name="T11" fmla="*/ 0 h 3072"/>
              <a:gd name="T12" fmla="*/ 2641 w 2697"/>
              <a:gd name="T13" fmla="*/ 20 h 3072"/>
              <a:gd name="T14" fmla="*/ 2664 w 2697"/>
              <a:gd name="T15" fmla="*/ 163 h 3072"/>
              <a:gd name="T16" fmla="*/ 2212 w 2697"/>
              <a:gd name="T17" fmla="*/ 783 h 3072"/>
              <a:gd name="T18" fmla="*/ 1377 w 2697"/>
              <a:gd name="T19" fmla="*/ 461 h 3072"/>
              <a:gd name="T20" fmla="*/ 1345 w 2697"/>
              <a:gd name="T21" fmla="*/ 461 h 3072"/>
              <a:gd name="T22" fmla="*/ 474 w 2697"/>
              <a:gd name="T23" fmla="*/ 769 h 3072"/>
              <a:gd name="T24" fmla="*/ 33 w 2697"/>
              <a:gd name="T25" fmla="*/ 163 h 3072"/>
              <a:gd name="T26" fmla="*/ 56 w 2697"/>
              <a:gd name="T27" fmla="*/ 20 h 3072"/>
              <a:gd name="T28" fmla="*/ 116 w 2697"/>
              <a:gd name="T29" fmla="*/ 0 h 3072"/>
              <a:gd name="T30" fmla="*/ 989 w 2697"/>
              <a:gd name="T31" fmla="*/ 0 h 3072"/>
              <a:gd name="T32" fmla="*/ 1072 w 2697"/>
              <a:gd name="T33" fmla="*/ 42 h 3072"/>
              <a:gd name="T34" fmla="*/ 1377 w 2697"/>
              <a:gd name="T35" fmla="*/ 461 h 3072"/>
              <a:gd name="T36" fmla="*/ 1010 w 2697"/>
              <a:gd name="T37" fmla="*/ 2450 h 3072"/>
              <a:gd name="T38" fmla="*/ 1345 w 2697"/>
              <a:gd name="T39" fmla="*/ 2212 h 3072"/>
              <a:gd name="T40" fmla="*/ 1680 w 2697"/>
              <a:gd name="T41" fmla="*/ 2450 h 3072"/>
              <a:gd name="T42" fmla="*/ 1742 w 2697"/>
              <a:gd name="T43" fmla="*/ 2406 h 3072"/>
              <a:gd name="T44" fmla="*/ 1630 w 2697"/>
              <a:gd name="T45" fmla="*/ 1998 h 3072"/>
              <a:gd name="T46" fmla="*/ 1944 w 2697"/>
              <a:gd name="T47" fmla="*/ 1734 h 3072"/>
              <a:gd name="T48" fmla="*/ 1918 w 2697"/>
              <a:gd name="T49" fmla="*/ 1662 h 3072"/>
              <a:gd name="T50" fmla="*/ 1517 w 2697"/>
              <a:gd name="T51" fmla="*/ 1662 h 3072"/>
              <a:gd name="T52" fmla="*/ 1383 w 2697"/>
              <a:gd name="T53" fmla="*/ 1257 h 3072"/>
              <a:gd name="T54" fmla="*/ 1306 w 2697"/>
              <a:gd name="T55" fmla="*/ 1257 h 3072"/>
              <a:gd name="T56" fmla="*/ 1172 w 2697"/>
              <a:gd name="T57" fmla="*/ 1662 h 3072"/>
              <a:gd name="T58" fmla="*/ 771 w 2697"/>
              <a:gd name="T59" fmla="*/ 1662 h 3072"/>
              <a:gd name="T60" fmla="*/ 745 w 2697"/>
              <a:gd name="T61" fmla="*/ 1734 h 3072"/>
              <a:gd name="T62" fmla="*/ 1059 w 2697"/>
              <a:gd name="T63" fmla="*/ 1998 h 3072"/>
              <a:gd name="T64" fmla="*/ 947 w 2697"/>
              <a:gd name="T65" fmla="*/ 2406 h 3072"/>
              <a:gd name="T66" fmla="*/ 1010 w 2697"/>
              <a:gd name="T67" fmla="*/ 2450 h 3072"/>
              <a:gd name="T68" fmla="*/ 1345 w 2697"/>
              <a:gd name="T69" fmla="*/ 3072 h 3072"/>
              <a:gd name="T70" fmla="*/ 116 w 2697"/>
              <a:gd name="T71" fmla="*/ 1843 h 3072"/>
              <a:gd name="T72" fmla="*/ 1345 w 2697"/>
              <a:gd name="T73" fmla="*/ 615 h 3072"/>
              <a:gd name="T74" fmla="*/ 2573 w 2697"/>
              <a:gd name="T75" fmla="*/ 1843 h 3072"/>
              <a:gd name="T76" fmla="*/ 1345 w 2697"/>
              <a:gd name="T77" fmla="*/ 3072 h 3072"/>
              <a:gd name="T78" fmla="*/ 1345 w 2697"/>
              <a:gd name="T79" fmla="*/ 3072 h 3072"/>
              <a:gd name="T80" fmla="*/ 1345 w 2697"/>
              <a:gd name="T81" fmla="*/ 3072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97" h="3072">
                <a:moveTo>
                  <a:pt x="2212" y="783"/>
                </a:moveTo>
                <a:cubicBezTo>
                  <a:pt x="2034" y="634"/>
                  <a:pt x="1816" y="528"/>
                  <a:pt x="1578" y="484"/>
                </a:cubicBezTo>
                <a:cubicBezTo>
                  <a:pt x="1441" y="296"/>
                  <a:pt x="1441" y="296"/>
                  <a:pt x="1441" y="296"/>
                </a:cubicBezTo>
                <a:cubicBezTo>
                  <a:pt x="1625" y="42"/>
                  <a:pt x="1625" y="42"/>
                  <a:pt x="1625" y="42"/>
                </a:cubicBezTo>
                <a:cubicBezTo>
                  <a:pt x="1644" y="16"/>
                  <a:pt x="1675" y="0"/>
                  <a:pt x="1708" y="0"/>
                </a:cubicBezTo>
                <a:cubicBezTo>
                  <a:pt x="2581" y="0"/>
                  <a:pt x="2581" y="0"/>
                  <a:pt x="2581" y="0"/>
                </a:cubicBezTo>
                <a:cubicBezTo>
                  <a:pt x="2602" y="0"/>
                  <a:pt x="2624" y="7"/>
                  <a:pt x="2641" y="20"/>
                </a:cubicBezTo>
                <a:cubicBezTo>
                  <a:pt x="2687" y="53"/>
                  <a:pt x="2697" y="117"/>
                  <a:pt x="2664" y="163"/>
                </a:cubicBezTo>
                <a:lnTo>
                  <a:pt x="2212" y="783"/>
                </a:lnTo>
                <a:close/>
                <a:moveTo>
                  <a:pt x="1377" y="461"/>
                </a:moveTo>
                <a:cubicBezTo>
                  <a:pt x="1366" y="461"/>
                  <a:pt x="1355" y="461"/>
                  <a:pt x="1345" y="461"/>
                </a:cubicBezTo>
                <a:cubicBezTo>
                  <a:pt x="1015" y="461"/>
                  <a:pt x="712" y="576"/>
                  <a:pt x="474" y="769"/>
                </a:cubicBezTo>
                <a:cubicBezTo>
                  <a:pt x="33" y="163"/>
                  <a:pt x="33" y="163"/>
                  <a:pt x="33" y="163"/>
                </a:cubicBezTo>
                <a:cubicBezTo>
                  <a:pt x="0" y="117"/>
                  <a:pt x="10" y="53"/>
                  <a:pt x="56" y="20"/>
                </a:cubicBezTo>
                <a:cubicBezTo>
                  <a:pt x="73" y="7"/>
                  <a:pt x="94" y="0"/>
                  <a:pt x="116" y="0"/>
                </a:cubicBezTo>
                <a:cubicBezTo>
                  <a:pt x="989" y="0"/>
                  <a:pt x="989" y="0"/>
                  <a:pt x="989" y="0"/>
                </a:cubicBezTo>
                <a:cubicBezTo>
                  <a:pt x="1022" y="0"/>
                  <a:pt x="1053" y="16"/>
                  <a:pt x="1072" y="42"/>
                </a:cubicBezTo>
                <a:lnTo>
                  <a:pt x="1377" y="461"/>
                </a:lnTo>
                <a:close/>
                <a:moveTo>
                  <a:pt x="1010" y="2450"/>
                </a:moveTo>
                <a:cubicBezTo>
                  <a:pt x="1345" y="2212"/>
                  <a:pt x="1345" y="2212"/>
                  <a:pt x="1345" y="2212"/>
                </a:cubicBezTo>
                <a:cubicBezTo>
                  <a:pt x="1680" y="2450"/>
                  <a:pt x="1680" y="2450"/>
                  <a:pt x="1680" y="2450"/>
                </a:cubicBezTo>
                <a:cubicBezTo>
                  <a:pt x="1711" y="2472"/>
                  <a:pt x="1753" y="2443"/>
                  <a:pt x="1742" y="2406"/>
                </a:cubicBezTo>
                <a:cubicBezTo>
                  <a:pt x="1630" y="1998"/>
                  <a:pt x="1630" y="1998"/>
                  <a:pt x="1630" y="1998"/>
                </a:cubicBezTo>
                <a:cubicBezTo>
                  <a:pt x="1944" y="1734"/>
                  <a:pt x="1944" y="1734"/>
                  <a:pt x="1944" y="1734"/>
                </a:cubicBezTo>
                <a:cubicBezTo>
                  <a:pt x="1974" y="1710"/>
                  <a:pt x="1956" y="1662"/>
                  <a:pt x="1918" y="1662"/>
                </a:cubicBezTo>
                <a:cubicBezTo>
                  <a:pt x="1517" y="1662"/>
                  <a:pt x="1517" y="1662"/>
                  <a:pt x="1517" y="1662"/>
                </a:cubicBezTo>
                <a:cubicBezTo>
                  <a:pt x="1383" y="1257"/>
                  <a:pt x="1383" y="1257"/>
                  <a:pt x="1383" y="1257"/>
                </a:cubicBezTo>
                <a:cubicBezTo>
                  <a:pt x="1371" y="1220"/>
                  <a:pt x="1318" y="1220"/>
                  <a:pt x="1306" y="1257"/>
                </a:cubicBezTo>
                <a:cubicBezTo>
                  <a:pt x="1172" y="1662"/>
                  <a:pt x="1172" y="1662"/>
                  <a:pt x="1172" y="1662"/>
                </a:cubicBezTo>
                <a:cubicBezTo>
                  <a:pt x="771" y="1662"/>
                  <a:pt x="771" y="1662"/>
                  <a:pt x="771" y="1662"/>
                </a:cubicBezTo>
                <a:cubicBezTo>
                  <a:pt x="733" y="1662"/>
                  <a:pt x="716" y="1710"/>
                  <a:pt x="745" y="1734"/>
                </a:cubicBezTo>
                <a:cubicBezTo>
                  <a:pt x="1059" y="1998"/>
                  <a:pt x="1059" y="1998"/>
                  <a:pt x="1059" y="1998"/>
                </a:cubicBezTo>
                <a:cubicBezTo>
                  <a:pt x="947" y="2406"/>
                  <a:pt x="947" y="2406"/>
                  <a:pt x="947" y="2406"/>
                </a:cubicBezTo>
                <a:cubicBezTo>
                  <a:pt x="937" y="2443"/>
                  <a:pt x="978" y="2472"/>
                  <a:pt x="1010" y="2450"/>
                </a:cubicBezTo>
                <a:close/>
                <a:moveTo>
                  <a:pt x="1345" y="3072"/>
                </a:moveTo>
                <a:cubicBezTo>
                  <a:pt x="666" y="3072"/>
                  <a:pt x="116" y="2522"/>
                  <a:pt x="116" y="1843"/>
                </a:cubicBezTo>
                <a:cubicBezTo>
                  <a:pt x="116" y="1165"/>
                  <a:pt x="666" y="615"/>
                  <a:pt x="1345" y="615"/>
                </a:cubicBezTo>
                <a:cubicBezTo>
                  <a:pt x="2023" y="615"/>
                  <a:pt x="2573" y="1165"/>
                  <a:pt x="2573" y="1843"/>
                </a:cubicBezTo>
                <a:cubicBezTo>
                  <a:pt x="2573" y="2522"/>
                  <a:pt x="2023" y="3072"/>
                  <a:pt x="1345" y="3072"/>
                </a:cubicBezTo>
                <a:close/>
                <a:moveTo>
                  <a:pt x="1345" y="3072"/>
                </a:moveTo>
                <a:cubicBezTo>
                  <a:pt x="1345" y="3072"/>
                  <a:pt x="1345" y="3072"/>
                  <a:pt x="1345" y="3072"/>
                </a:cubicBezTo>
              </a:path>
            </a:pathLst>
          </a:custGeom>
          <a:solidFill>
            <a:srgbClr val="1D607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980" y="542290"/>
            <a:ext cx="2117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校</a:t>
            </a:r>
            <a:r>
              <a:rPr lang="zh-CN" altLang="en-US" sz="3200"/>
              <a:t>外指导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7472045" y="4099560"/>
            <a:ext cx="1416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2800" b="1" dirty="0">
                <a:solidFill>
                  <a:schemeClr val="tx2">
                    <a:lumMod val="50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胡怀胜</a:t>
            </a:r>
            <a:endParaRPr lang="zh-CN" altLang="en-US" sz="2800" b="1" dirty="0">
              <a:solidFill>
                <a:schemeClr val="tx2">
                  <a:lumMod val="50000"/>
                </a:schemeClr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80225" y="4659630"/>
            <a:ext cx="27190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苏州博古特智造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有限公司业务经理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282703706142226848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10293985" y="0"/>
            <a:ext cx="1898015" cy="1125855"/>
          </a:xfrm>
          <a:prstGeom prst="rect">
            <a:avLst/>
          </a:prstGeom>
        </p:spPr>
      </p:pic>
      <p:pic>
        <p:nvPicPr>
          <p:cNvPr id="10" name="图片 9" descr="312431725800731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5" y="1343660"/>
            <a:ext cx="2209800" cy="26422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13410" y="4602480"/>
            <a:ext cx="32689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西安电子科技大学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通信工程专业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66040" y="5309235"/>
            <a:ext cx="4439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陕西华云防雷技术有限公司副总经理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47770" y="953770"/>
            <a:ext cx="3285490" cy="5733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研究方向是雷电防御。评选为“气象服务先进个人”、“专业气象服务先进个人”等荣誉。撰写</a:t>
            </a:r>
            <a:r>
              <a:rPr lang="zh-CN" altLang="en-US">
                <a:solidFill>
                  <a:srgbClr val="FF0000"/>
                </a:solidFill>
              </a:rPr>
              <a:t>《西安市加油站防雷现状分析》、《陕西省雷电灾害特征分析》、《一次强雷暴天气与打起环境场的关系分析》、《自动气象站雷电防御存在的问题及措施探讨》</a:t>
            </a:r>
            <a:r>
              <a:rPr lang="zh-CN" altLang="en-US"/>
              <a:t>等</a:t>
            </a:r>
            <a:r>
              <a:rPr lang="zh-CN" altLang="en-US" sz="2400" b="1"/>
              <a:t>论文</a:t>
            </a:r>
            <a:r>
              <a:rPr lang="zh-CN" altLang="en-US"/>
              <a:t>在</a:t>
            </a:r>
            <a:r>
              <a:rPr lang="zh-CN" altLang="en-US">
                <a:solidFill>
                  <a:srgbClr val="FF0000"/>
                </a:solidFill>
              </a:rPr>
              <a:t>《陕西气象》、《干旱气象》、《科技潮》、《中国气象学会年会》</a:t>
            </a:r>
            <a:r>
              <a:rPr lang="zh-CN" altLang="en-US"/>
              <a:t>等</a:t>
            </a:r>
            <a:r>
              <a:rPr lang="zh-CN" altLang="en-US" sz="2400" b="1"/>
              <a:t>刊物</a:t>
            </a:r>
            <a:r>
              <a:rPr lang="zh-CN" altLang="en-US"/>
              <a:t>发表；“一种安全防雷装置”发明获</a:t>
            </a:r>
            <a:r>
              <a:rPr lang="zh-CN" altLang="en-US" sz="2400" b="1"/>
              <a:t>国家实用新型专利证书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6" name="图片 15" descr="4342293770545026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260" y="1056640"/>
            <a:ext cx="2412365" cy="300482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599295" y="1821180"/>
            <a:ext cx="4064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苏州博古特智造有限</a:t>
            </a:r>
            <a:endParaRPr lang="zh-CN" altLang="en-US"/>
          </a:p>
          <a:p>
            <a:r>
              <a:rPr lang="zh-CN" altLang="en-US"/>
              <a:t>公司业务</a:t>
            </a:r>
            <a:r>
              <a:rPr lang="zh-CN" altLang="en-US" sz="2400" b="1"/>
              <a:t>经理</a:t>
            </a:r>
            <a:r>
              <a:rPr lang="zh-CN" altLang="en-US"/>
              <a:t>，该公</a:t>
            </a:r>
            <a:endParaRPr lang="zh-CN" altLang="en-US"/>
          </a:p>
          <a:p>
            <a:r>
              <a:rPr lang="zh-CN" altLang="en-US"/>
              <a:t>司主要是非标自动化</a:t>
            </a:r>
            <a:endParaRPr lang="zh-CN" altLang="en-US"/>
          </a:p>
          <a:p>
            <a:r>
              <a:rPr lang="zh-CN" altLang="en-US"/>
              <a:t>设备设计，组装调试</a:t>
            </a:r>
            <a:endParaRPr lang="zh-CN" altLang="en-US"/>
          </a:p>
          <a:p>
            <a:r>
              <a:rPr lang="zh-CN" altLang="en-US"/>
              <a:t>的研发。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Shape 2666"/>
          <p:cNvSpPr/>
          <p:nvPr/>
        </p:nvSpPr>
        <p:spPr>
          <a:xfrm>
            <a:off x="766809" y="1981200"/>
            <a:ext cx="4813935" cy="734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引领教育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就业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Shape 2667"/>
          <p:cNvSpPr txBox="1"/>
          <p:nvPr/>
        </p:nvSpPr>
        <p:spPr>
          <a:xfrm>
            <a:off x="1069340" y="2948940"/>
            <a:ext cx="5097780" cy="1456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智能气味感知与控制系统将依托与物联网，人工智能。</a:t>
            </a:r>
            <a:r>
              <a:rPr lang="zh-CN" altLang="id-ID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自主生产研发其产品需要技术人员参与设计和工人参与制作</a:t>
            </a:r>
            <a:r>
              <a:rPr lang="zh-CN" altLang="id-ID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。间接直接的带动</a:t>
            </a:r>
            <a:r>
              <a:rPr lang="zh-CN" altLang="id-ID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智能家居检测方向</a:t>
            </a:r>
            <a:r>
              <a:rPr lang="zh-CN" altLang="id-ID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就业。</a:t>
            </a:r>
            <a:endParaRPr lang="zh-CN" altLang="id-ID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495300" y="1589405"/>
            <a:ext cx="772795" cy="467995"/>
          </a:xfrm>
          <a:custGeom>
            <a:avLst/>
            <a:gdLst/>
            <a:ahLst/>
            <a:cxnLst/>
            <a:rect l="0" t="0" r="r" b="b"/>
            <a:pathLst>
              <a:path w="2608263" h="1778000">
                <a:moveTo>
                  <a:pt x="1956693" y="381000"/>
                </a:moveTo>
                <a:lnTo>
                  <a:pt x="1966217" y="381397"/>
                </a:lnTo>
                <a:lnTo>
                  <a:pt x="1975740" y="382192"/>
                </a:lnTo>
                <a:lnTo>
                  <a:pt x="1986057" y="382986"/>
                </a:lnTo>
                <a:lnTo>
                  <a:pt x="1995581" y="384575"/>
                </a:lnTo>
                <a:lnTo>
                  <a:pt x="2005501" y="386562"/>
                </a:lnTo>
                <a:lnTo>
                  <a:pt x="2015819" y="388548"/>
                </a:lnTo>
                <a:lnTo>
                  <a:pt x="2025739" y="391726"/>
                </a:lnTo>
                <a:lnTo>
                  <a:pt x="2035263" y="394904"/>
                </a:lnTo>
                <a:lnTo>
                  <a:pt x="2045580" y="398876"/>
                </a:lnTo>
                <a:lnTo>
                  <a:pt x="2055500" y="403246"/>
                </a:lnTo>
                <a:lnTo>
                  <a:pt x="2065421" y="408807"/>
                </a:lnTo>
                <a:lnTo>
                  <a:pt x="2075738" y="414766"/>
                </a:lnTo>
                <a:lnTo>
                  <a:pt x="2101927" y="438998"/>
                </a:lnTo>
                <a:lnTo>
                  <a:pt x="2143990" y="446149"/>
                </a:lnTo>
                <a:lnTo>
                  <a:pt x="2147958" y="448929"/>
                </a:lnTo>
                <a:lnTo>
                  <a:pt x="2151926" y="452107"/>
                </a:lnTo>
                <a:lnTo>
                  <a:pt x="2155497" y="455683"/>
                </a:lnTo>
                <a:lnTo>
                  <a:pt x="2158672" y="459655"/>
                </a:lnTo>
                <a:lnTo>
                  <a:pt x="2161847" y="464025"/>
                </a:lnTo>
                <a:lnTo>
                  <a:pt x="2164624" y="468395"/>
                </a:lnTo>
                <a:lnTo>
                  <a:pt x="2169783" y="477531"/>
                </a:lnTo>
                <a:lnTo>
                  <a:pt x="2173751" y="485874"/>
                </a:lnTo>
                <a:lnTo>
                  <a:pt x="2176529" y="493024"/>
                </a:lnTo>
                <a:lnTo>
                  <a:pt x="2179306" y="499380"/>
                </a:lnTo>
                <a:lnTo>
                  <a:pt x="2182878" y="516064"/>
                </a:lnTo>
                <a:lnTo>
                  <a:pt x="2186052" y="532749"/>
                </a:lnTo>
                <a:lnTo>
                  <a:pt x="2188036" y="549433"/>
                </a:lnTo>
                <a:lnTo>
                  <a:pt x="2189623" y="565720"/>
                </a:lnTo>
                <a:lnTo>
                  <a:pt x="2190417" y="582008"/>
                </a:lnTo>
                <a:lnTo>
                  <a:pt x="2190814" y="598692"/>
                </a:lnTo>
                <a:lnTo>
                  <a:pt x="2190814" y="615376"/>
                </a:lnTo>
                <a:lnTo>
                  <a:pt x="2190417" y="632855"/>
                </a:lnTo>
                <a:lnTo>
                  <a:pt x="2190020" y="642389"/>
                </a:lnTo>
                <a:lnTo>
                  <a:pt x="2188830" y="656293"/>
                </a:lnTo>
                <a:lnTo>
                  <a:pt x="2185259" y="692840"/>
                </a:lnTo>
                <a:lnTo>
                  <a:pt x="2183671" y="711908"/>
                </a:lnTo>
                <a:lnTo>
                  <a:pt x="2182878" y="730578"/>
                </a:lnTo>
                <a:lnTo>
                  <a:pt x="2182084" y="746468"/>
                </a:lnTo>
                <a:lnTo>
                  <a:pt x="2182481" y="753221"/>
                </a:lnTo>
                <a:lnTo>
                  <a:pt x="2182878" y="758386"/>
                </a:lnTo>
                <a:lnTo>
                  <a:pt x="2183671" y="765139"/>
                </a:lnTo>
                <a:lnTo>
                  <a:pt x="2184862" y="771098"/>
                </a:lnTo>
                <a:lnTo>
                  <a:pt x="2186449" y="775865"/>
                </a:lnTo>
                <a:lnTo>
                  <a:pt x="2188433" y="779837"/>
                </a:lnTo>
                <a:lnTo>
                  <a:pt x="2192798" y="787782"/>
                </a:lnTo>
                <a:lnTo>
                  <a:pt x="2195179" y="792152"/>
                </a:lnTo>
                <a:lnTo>
                  <a:pt x="2198353" y="798508"/>
                </a:lnTo>
                <a:lnTo>
                  <a:pt x="2200734" y="804069"/>
                </a:lnTo>
                <a:lnTo>
                  <a:pt x="2202719" y="810028"/>
                </a:lnTo>
                <a:lnTo>
                  <a:pt x="2204306" y="815987"/>
                </a:lnTo>
                <a:lnTo>
                  <a:pt x="2205496" y="822343"/>
                </a:lnTo>
                <a:lnTo>
                  <a:pt x="2206687" y="829096"/>
                </a:lnTo>
                <a:lnTo>
                  <a:pt x="2207480" y="835452"/>
                </a:lnTo>
                <a:lnTo>
                  <a:pt x="2207877" y="842205"/>
                </a:lnTo>
                <a:lnTo>
                  <a:pt x="2207877" y="848561"/>
                </a:lnTo>
                <a:lnTo>
                  <a:pt x="2207480" y="862465"/>
                </a:lnTo>
                <a:lnTo>
                  <a:pt x="2206290" y="875177"/>
                </a:lnTo>
                <a:lnTo>
                  <a:pt x="2204306" y="887889"/>
                </a:lnTo>
                <a:lnTo>
                  <a:pt x="2202321" y="899806"/>
                </a:lnTo>
                <a:lnTo>
                  <a:pt x="2199544" y="913312"/>
                </a:lnTo>
                <a:lnTo>
                  <a:pt x="2197560" y="920463"/>
                </a:lnTo>
                <a:lnTo>
                  <a:pt x="2195179" y="927613"/>
                </a:lnTo>
                <a:lnTo>
                  <a:pt x="2192798" y="934367"/>
                </a:lnTo>
                <a:lnTo>
                  <a:pt x="2190020" y="941517"/>
                </a:lnTo>
                <a:lnTo>
                  <a:pt x="2186846" y="947873"/>
                </a:lnTo>
                <a:lnTo>
                  <a:pt x="2183275" y="953037"/>
                </a:lnTo>
                <a:lnTo>
                  <a:pt x="2181291" y="955818"/>
                </a:lnTo>
                <a:lnTo>
                  <a:pt x="2178909" y="958201"/>
                </a:lnTo>
                <a:lnTo>
                  <a:pt x="2176132" y="960188"/>
                </a:lnTo>
                <a:lnTo>
                  <a:pt x="2173354" y="961777"/>
                </a:lnTo>
                <a:lnTo>
                  <a:pt x="2167799" y="965749"/>
                </a:lnTo>
                <a:lnTo>
                  <a:pt x="2162243" y="968530"/>
                </a:lnTo>
                <a:lnTo>
                  <a:pt x="2156291" y="971708"/>
                </a:lnTo>
                <a:lnTo>
                  <a:pt x="2151133" y="975283"/>
                </a:lnTo>
                <a:lnTo>
                  <a:pt x="2147958" y="977269"/>
                </a:lnTo>
                <a:lnTo>
                  <a:pt x="2145974" y="979653"/>
                </a:lnTo>
                <a:lnTo>
                  <a:pt x="2143593" y="982434"/>
                </a:lnTo>
                <a:lnTo>
                  <a:pt x="2142006" y="985612"/>
                </a:lnTo>
                <a:lnTo>
                  <a:pt x="2139625" y="990379"/>
                </a:lnTo>
                <a:lnTo>
                  <a:pt x="2137641" y="995543"/>
                </a:lnTo>
                <a:lnTo>
                  <a:pt x="2136450" y="1000707"/>
                </a:lnTo>
                <a:lnTo>
                  <a:pt x="2135260" y="1005871"/>
                </a:lnTo>
                <a:lnTo>
                  <a:pt x="2134466" y="1011433"/>
                </a:lnTo>
                <a:lnTo>
                  <a:pt x="2133673" y="1016597"/>
                </a:lnTo>
                <a:lnTo>
                  <a:pt x="2132879" y="1028514"/>
                </a:lnTo>
                <a:lnTo>
                  <a:pt x="2132085" y="1039637"/>
                </a:lnTo>
                <a:lnTo>
                  <a:pt x="2131292" y="1051158"/>
                </a:lnTo>
                <a:lnTo>
                  <a:pt x="2130895" y="1056719"/>
                </a:lnTo>
                <a:lnTo>
                  <a:pt x="2130101" y="1061883"/>
                </a:lnTo>
                <a:lnTo>
                  <a:pt x="2128911" y="1067445"/>
                </a:lnTo>
                <a:lnTo>
                  <a:pt x="2127721" y="1072212"/>
                </a:lnTo>
                <a:lnTo>
                  <a:pt x="2125736" y="1078170"/>
                </a:lnTo>
                <a:lnTo>
                  <a:pt x="2123355" y="1082937"/>
                </a:lnTo>
                <a:lnTo>
                  <a:pt x="2120578" y="1087307"/>
                </a:lnTo>
                <a:lnTo>
                  <a:pt x="2117800" y="1091280"/>
                </a:lnTo>
                <a:lnTo>
                  <a:pt x="2112245" y="1098430"/>
                </a:lnTo>
                <a:lnTo>
                  <a:pt x="2106293" y="1105183"/>
                </a:lnTo>
                <a:lnTo>
                  <a:pt x="2103515" y="1109156"/>
                </a:lnTo>
                <a:lnTo>
                  <a:pt x="2101134" y="1112731"/>
                </a:lnTo>
                <a:lnTo>
                  <a:pt x="2098356" y="1116703"/>
                </a:lnTo>
                <a:lnTo>
                  <a:pt x="2096372" y="1121470"/>
                </a:lnTo>
                <a:lnTo>
                  <a:pt x="2093991" y="1126237"/>
                </a:lnTo>
                <a:lnTo>
                  <a:pt x="2092801" y="1131799"/>
                </a:lnTo>
                <a:lnTo>
                  <a:pt x="2091610" y="1138155"/>
                </a:lnTo>
                <a:lnTo>
                  <a:pt x="2090817" y="1145305"/>
                </a:lnTo>
                <a:lnTo>
                  <a:pt x="2127721" y="1150470"/>
                </a:lnTo>
                <a:lnTo>
                  <a:pt x="2138435" y="1173907"/>
                </a:lnTo>
                <a:lnTo>
                  <a:pt x="2144783" y="1187016"/>
                </a:lnTo>
                <a:lnTo>
                  <a:pt x="2152323" y="1201317"/>
                </a:lnTo>
                <a:lnTo>
                  <a:pt x="2159863" y="1214426"/>
                </a:lnTo>
                <a:lnTo>
                  <a:pt x="2163831" y="1220782"/>
                </a:lnTo>
                <a:lnTo>
                  <a:pt x="2167799" y="1226741"/>
                </a:lnTo>
                <a:lnTo>
                  <a:pt x="2171767" y="1231905"/>
                </a:lnTo>
                <a:lnTo>
                  <a:pt x="2175735" y="1236672"/>
                </a:lnTo>
                <a:lnTo>
                  <a:pt x="2180497" y="1240645"/>
                </a:lnTo>
                <a:lnTo>
                  <a:pt x="2184862" y="1243823"/>
                </a:lnTo>
                <a:lnTo>
                  <a:pt x="2241606" y="1259713"/>
                </a:lnTo>
                <a:lnTo>
                  <a:pt x="2293192" y="1281164"/>
                </a:lnTo>
                <a:lnTo>
                  <a:pt x="2345572" y="1303807"/>
                </a:lnTo>
                <a:lnTo>
                  <a:pt x="2397951" y="1326053"/>
                </a:lnTo>
                <a:lnTo>
                  <a:pt x="2449140" y="1347902"/>
                </a:lnTo>
                <a:lnTo>
                  <a:pt x="2461045" y="1352669"/>
                </a:lnTo>
                <a:lnTo>
                  <a:pt x="2472552" y="1356641"/>
                </a:lnTo>
                <a:lnTo>
                  <a:pt x="2496361" y="1365381"/>
                </a:lnTo>
                <a:lnTo>
                  <a:pt x="2519773" y="1373723"/>
                </a:lnTo>
                <a:lnTo>
                  <a:pt x="2530884" y="1378093"/>
                </a:lnTo>
                <a:lnTo>
                  <a:pt x="2541995" y="1382860"/>
                </a:lnTo>
                <a:lnTo>
                  <a:pt x="2552312" y="1388421"/>
                </a:lnTo>
                <a:lnTo>
                  <a:pt x="2562233" y="1394380"/>
                </a:lnTo>
                <a:lnTo>
                  <a:pt x="2566597" y="1397558"/>
                </a:lnTo>
                <a:lnTo>
                  <a:pt x="2571756" y="1400736"/>
                </a:lnTo>
                <a:lnTo>
                  <a:pt x="2576121" y="1404311"/>
                </a:lnTo>
                <a:lnTo>
                  <a:pt x="2580089" y="1407886"/>
                </a:lnTo>
                <a:lnTo>
                  <a:pt x="2584057" y="1411859"/>
                </a:lnTo>
                <a:lnTo>
                  <a:pt x="2587629" y="1416228"/>
                </a:lnTo>
                <a:lnTo>
                  <a:pt x="2591200" y="1420598"/>
                </a:lnTo>
                <a:lnTo>
                  <a:pt x="2594375" y="1425365"/>
                </a:lnTo>
                <a:lnTo>
                  <a:pt x="2597946" y="1430132"/>
                </a:lnTo>
                <a:lnTo>
                  <a:pt x="2600723" y="1435296"/>
                </a:lnTo>
                <a:lnTo>
                  <a:pt x="2603105" y="1440858"/>
                </a:lnTo>
                <a:lnTo>
                  <a:pt x="2605089" y="1446817"/>
                </a:lnTo>
                <a:lnTo>
                  <a:pt x="2605485" y="1465487"/>
                </a:lnTo>
                <a:lnTo>
                  <a:pt x="2605882" y="1488528"/>
                </a:lnTo>
                <a:lnTo>
                  <a:pt x="2607073" y="1542951"/>
                </a:lnTo>
                <a:lnTo>
                  <a:pt x="2608263" y="1599757"/>
                </a:lnTo>
                <a:lnTo>
                  <a:pt x="2608263" y="1625975"/>
                </a:lnTo>
                <a:lnTo>
                  <a:pt x="2608263" y="1649413"/>
                </a:lnTo>
                <a:lnTo>
                  <a:pt x="2308271" y="1649413"/>
                </a:lnTo>
                <a:lnTo>
                  <a:pt x="2307081" y="1594196"/>
                </a:lnTo>
                <a:lnTo>
                  <a:pt x="2305493" y="1538581"/>
                </a:lnTo>
                <a:lnTo>
                  <a:pt x="2305097" y="1494486"/>
                </a:lnTo>
                <a:lnTo>
                  <a:pt x="2305097" y="1482172"/>
                </a:lnTo>
                <a:lnTo>
                  <a:pt x="2301129" y="1470651"/>
                </a:lnTo>
                <a:lnTo>
                  <a:pt x="2297557" y="1461117"/>
                </a:lnTo>
                <a:lnTo>
                  <a:pt x="2293986" y="1451981"/>
                </a:lnTo>
                <a:lnTo>
                  <a:pt x="2289224" y="1443241"/>
                </a:lnTo>
                <a:lnTo>
                  <a:pt x="2284859" y="1434899"/>
                </a:lnTo>
                <a:lnTo>
                  <a:pt x="2280097" y="1426954"/>
                </a:lnTo>
                <a:lnTo>
                  <a:pt x="2275335" y="1419406"/>
                </a:lnTo>
                <a:lnTo>
                  <a:pt x="2270177" y="1411859"/>
                </a:lnTo>
                <a:lnTo>
                  <a:pt x="2264621" y="1405106"/>
                </a:lnTo>
                <a:lnTo>
                  <a:pt x="2258669" y="1398352"/>
                </a:lnTo>
                <a:lnTo>
                  <a:pt x="2252717" y="1391996"/>
                </a:lnTo>
                <a:lnTo>
                  <a:pt x="2246765" y="1386435"/>
                </a:lnTo>
                <a:lnTo>
                  <a:pt x="2240416" y="1380079"/>
                </a:lnTo>
                <a:lnTo>
                  <a:pt x="2234067" y="1374915"/>
                </a:lnTo>
                <a:lnTo>
                  <a:pt x="2226924" y="1369750"/>
                </a:lnTo>
                <a:lnTo>
                  <a:pt x="2220178" y="1364983"/>
                </a:lnTo>
                <a:lnTo>
                  <a:pt x="2213433" y="1360217"/>
                </a:lnTo>
                <a:lnTo>
                  <a:pt x="2206290" y="1355450"/>
                </a:lnTo>
                <a:lnTo>
                  <a:pt x="2198750" y="1351080"/>
                </a:lnTo>
                <a:lnTo>
                  <a:pt x="2184465" y="1343532"/>
                </a:lnTo>
                <a:lnTo>
                  <a:pt x="2169386" y="1336382"/>
                </a:lnTo>
                <a:lnTo>
                  <a:pt x="2154307" y="1330026"/>
                </a:lnTo>
                <a:lnTo>
                  <a:pt x="2139228" y="1323670"/>
                </a:lnTo>
                <a:lnTo>
                  <a:pt x="2124546" y="1318108"/>
                </a:lnTo>
                <a:lnTo>
                  <a:pt x="2095578" y="1307780"/>
                </a:lnTo>
                <a:lnTo>
                  <a:pt x="2067405" y="1297849"/>
                </a:lnTo>
                <a:lnTo>
                  <a:pt x="2053913" y="1293082"/>
                </a:lnTo>
                <a:lnTo>
                  <a:pt x="2041215" y="1287917"/>
                </a:lnTo>
                <a:lnTo>
                  <a:pt x="1985264" y="1263685"/>
                </a:lnTo>
                <a:lnTo>
                  <a:pt x="1926932" y="1239056"/>
                </a:lnTo>
                <a:lnTo>
                  <a:pt x="1840427" y="1202112"/>
                </a:lnTo>
                <a:lnTo>
                  <a:pt x="1797571" y="1183441"/>
                </a:lnTo>
                <a:lnTo>
                  <a:pt x="1755111" y="1166359"/>
                </a:lnTo>
                <a:lnTo>
                  <a:pt x="1762651" y="1150470"/>
                </a:lnTo>
                <a:lnTo>
                  <a:pt x="1790031" y="1143716"/>
                </a:lnTo>
                <a:lnTo>
                  <a:pt x="1788047" y="1138155"/>
                </a:lnTo>
                <a:lnTo>
                  <a:pt x="1786460" y="1132196"/>
                </a:lnTo>
                <a:lnTo>
                  <a:pt x="1784873" y="1127429"/>
                </a:lnTo>
                <a:lnTo>
                  <a:pt x="1782492" y="1123457"/>
                </a:lnTo>
                <a:lnTo>
                  <a:pt x="1780111" y="1119484"/>
                </a:lnTo>
                <a:lnTo>
                  <a:pt x="1777730" y="1115909"/>
                </a:lnTo>
                <a:lnTo>
                  <a:pt x="1772571" y="1109950"/>
                </a:lnTo>
                <a:lnTo>
                  <a:pt x="1767413" y="1103594"/>
                </a:lnTo>
                <a:lnTo>
                  <a:pt x="1762254" y="1097636"/>
                </a:lnTo>
                <a:lnTo>
                  <a:pt x="1759476" y="1094458"/>
                </a:lnTo>
                <a:lnTo>
                  <a:pt x="1757095" y="1091280"/>
                </a:lnTo>
                <a:lnTo>
                  <a:pt x="1755111" y="1087307"/>
                </a:lnTo>
                <a:lnTo>
                  <a:pt x="1753524" y="1082937"/>
                </a:lnTo>
                <a:lnTo>
                  <a:pt x="1743207" y="973694"/>
                </a:lnTo>
                <a:lnTo>
                  <a:pt x="1743207" y="974091"/>
                </a:lnTo>
                <a:lnTo>
                  <a:pt x="1742413" y="974091"/>
                </a:lnTo>
                <a:lnTo>
                  <a:pt x="1739636" y="973694"/>
                </a:lnTo>
                <a:lnTo>
                  <a:pt x="1730112" y="972105"/>
                </a:lnTo>
                <a:lnTo>
                  <a:pt x="1720985" y="969324"/>
                </a:lnTo>
                <a:lnTo>
                  <a:pt x="1717414" y="968133"/>
                </a:lnTo>
                <a:lnTo>
                  <a:pt x="1715033" y="967338"/>
                </a:lnTo>
                <a:lnTo>
                  <a:pt x="1711065" y="963763"/>
                </a:lnTo>
                <a:lnTo>
                  <a:pt x="1707097" y="960188"/>
                </a:lnTo>
                <a:lnTo>
                  <a:pt x="1703129" y="955818"/>
                </a:lnTo>
                <a:lnTo>
                  <a:pt x="1699954" y="950654"/>
                </a:lnTo>
                <a:lnTo>
                  <a:pt x="1697177" y="945490"/>
                </a:lnTo>
                <a:lnTo>
                  <a:pt x="1694399" y="939531"/>
                </a:lnTo>
                <a:lnTo>
                  <a:pt x="1692018" y="932778"/>
                </a:lnTo>
                <a:lnTo>
                  <a:pt x="1689637" y="926422"/>
                </a:lnTo>
                <a:lnTo>
                  <a:pt x="1688050" y="919668"/>
                </a:lnTo>
                <a:lnTo>
                  <a:pt x="1686066" y="912518"/>
                </a:lnTo>
                <a:lnTo>
                  <a:pt x="1683288" y="897423"/>
                </a:lnTo>
                <a:lnTo>
                  <a:pt x="1681304" y="882327"/>
                </a:lnTo>
                <a:lnTo>
                  <a:pt x="1679717" y="867232"/>
                </a:lnTo>
                <a:lnTo>
                  <a:pt x="1684875" y="862465"/>
                </a:lnTo>
                <a:lnTo>
                  <a:pt x="1689637" y="857698"/>
                </a:lnTo>
                <a:lnTo>
                  <a:pt x="1694796" y="851739"/>
                </a:lnTo>
                <a:lnTo>
                  <a:pt x="1699161" y="845780"/>
                </a:lnTo>
                <a:lnTo>
                  <a:pt x="1703525" y="839424"/>
                </a:lnTo>
                <a:lnTo>
                  <a:pt x="1707891" y="832671"/>
                </a:lnTo>
                <a:lnTo>
                  <a:pt x="1711462" y="825918"/>
                </a:lnTo>
                <a:lnTo>
                  <a:pt x="1715033" y="818767"/>
                </a:lnTo>
                <a:lnTo>
                  <a:pt x="1718208" y="811617"/>
                </a:lnTo>
                <a:lnTo>
                  <a:pt x="1720985" y="804466"/>
                </a:lnTo>
                <a:lnTo>
                  <a:pt x="1726144" y="790166"/>
                </a:lnTo>
                <a:lnTo>
                  <a:pt x="1730509" y="776262"/>
                </a:lnTo>
                <a:lnTo>
                  <a:pt x="1734080" y="762755"/>
                </a:lnTo>
                <a:lnTo>
                  <a:pt x="1736858" y="750838"/>
                </a:lnTo>
                <a:lnTo>
                  <a:pt x="1738842" y="740510"/>
                </a:lnTo>
                <a:lnTo>
                  <a:pt x="1742413" y="720647"/>
                </a:lnTo>
                <a:lnTo>
                  <a:pt x="1743604" y="709524"/>
                </a:lnTo>
                <a:lnTo>
                  <a:pt x="1745191" y="698798"/>
                </a:lnTo>
                <a:lnTo>
                  <a:pt x="1746381" y="687278"/>
                </a:lnTo>
                <a:lnTo>
                  <a:pt x="1747175" y="675361"/>
                </a:lnTo>
                <a:lnTo>
                  <a:pt x="1747572" y="663443"/>
                </a:lnTo>
                <a:lnTo>
                  <a:pt x="1747572" y="651129"/>
                </a:lnTo>
                <a:lnTo>
                  <a:pt x="1747175" y="638814"/>
                </a:lnTo>
                <a:lnTo>
                  <a:pt x="1746381" y="626102"/>
                </a:lnTo>
                <a:lnTo>
                  <a:pt x="1744794" y="613787"/>
                </a:lnTo>
                <a:lnTo>
                  <a:pt x="1742810" y="601473"/>
                </a:lnTo>
                <a:lnTo>
                  <a:pt x="1740033" y="589158"/>
                </a:lnTo>
                <a:lnTo>
                  <a:pt x="1736461" y="576843"/>
                </a:lnTo>
                <a:lnTo>
                  <a:pt x="1732096" y="564529"/>
                </a:lnTo>
                <a:lnTo>
                  <a:pt x="1726937" y="553008"/>
                </a:lnTo>
                <a:lnTo>
                  <a:pt x="1723366" y="546255"/>
                </a:lnTo>
                <a:lnTo>
                  <a:pt x="1720192" y="539899"/>
                </a:lnTo>
                <a:lnTo>
                  <a:pt x="1715033" y="530365"/>
                </a:lnTo>
                <a:lnTo>
                  <a:pt x="1712652" y="526393"/>
                </a:lnTo>
                <a:lnTo>
                  <a:pt x="1711859" y="521229"/>
                </a:lnTo>
                <a:lnTo>
                  <a:pt x="1711859" y="516064"/>
                </a:lnTo>
                <a:lnTo>
                  <a:pt x="1711462" y="509708"/>
                </a:lnTo>
                <a:lnTo>
                  <a:pt x="1712255" y="493421"/>
                </a:lnTo>
                <a:lnTo>
                  <a:pt x="1716223" y="486271"/>
                </a:lnTo>
                <a:lnTo>
                  <a:pt x="1720192" y="479915"/>
                </a:lnTo>
                <a:lnTo>
                  <a:pt x="1724557" y="473559"/>
                </a:lnTo>
                <a:lnTo>
                  <a:pt x="1728922" y="467600"/>
                </a:lnTo>
                <a:lnTo>
                  <a:pt x="1734080" y="462039"/>
                </a:lnTo>
                <a:lnTo>
                  <a:pt x="1738842" y="456477"/>
                </a:lnTo>
                <a:lnTo>
                  <a:pt x="1743604" y="451313"/>
                </a:lnTo>
                <a:lnTo>
                  <a:pt x="1748762" y="446546"/>
                </a:lnTo>
                <a:lnTo>
                  <a:pt x="1754318" y="442176"/>
                </a:lnTo>
                <a:lnTo>
                  <a:pt x="1759476" y="438204"/>
                </a:lnTo>
                <a:lnTo>
                  <a:pt x="1765429" y="434231"/>
                </a:lnTo>
                <a:lnTo>
                  <a:pt x="1771381" y="430259"/>
                </a:lnTo>
                <a:lnTo>
                  <a:pt x="1776936" y="427081"/>
                </a:lnTo>
                <a:lnTo>
                  <a:pt x="1782888" y="424300"/>
                </a:lnTo>
                <a:lnTo>
                  <a:pt x="1789634" y="421917"/>
                </a:lnTo>
                <a:lnTo>
                  <a:pt x="1795587" y="419533"/>
                </a:lnTo>
                <a:lnTo>
                  <a:pt x="1820983" y="409999"/>
                </a:lnTo>
                <a:lnTo>
                  <a:pt x="1834871" y="404438"/>
                </a:lnTo>
                <a:lnTo>
                  <a:pt x="1849950" y="399273"/>
                </a:lnTo>
                <a:lnTo>
                  <a:pt x="1865823" y="394506"/>
                </a:lnTo>
                <a:lnTo>
                  <a:pt x="1882886" y="390137"/>
                </a:lnTo>
                <a:lnTo>
                  <a:pt x="1900742" y="386562"/>
                </a:lnTo>
                <a:lnTo>
                  <a:pt x="1909472" y="384973"/>
                </a:lnTo>
                <a:lnTo>
                  <a:pt x="1918599" y="383384"/>
                </a:lnTo>
                <a:lnTo>
                  <a:pt x="1927726" y="382589"/>
                </a:lnTo>
                <a:lnTo>
                  <a:pt x="1937249" y="381795"/>
                </a:lnTo>
                <a:lnTo>
                  <a:pt x="1946773" y="381397"/>
                </a:lnTo>
                <a:lnTo>
                  <a:pt x="1956693" y="381000"/>
                </a:lnTo>
                <a:close/>
                <a:moveTo>
                  <a:pt x="674585" y="381000"/>
                </a:moveTo>
                <a:lnTo>
                  <a:pt x="684505" y="381397"/>
                </a:lnTo>
                <a:lnTo>
                  <a:pt x="694029" y="382192"/>
                </a:lnTo>
                <a:lnTo>
                  <a:pt x="703552" y="382986"/>
                </a:lnTo>
                <a:lnTo>
                  <a:pt x="713870" y="384575"/>
                </a:lnTo>
                <a:lnTo>
                  <a:pt x="723790" y="386562"/>
                </a:lnTo>
                <a:lnTo>
                  <a:pt x="733710" y="388548"/>
                </a:lnTo>
                <a:lnTo>
                  <a:pt x="743631" y="391726"/>
                </a:lnTo>
                <a:lnTo>
                  <a:pt x="753551" y="394904"/>
                </a:lnTo>
                <a:lnTo>
                  <a:pt x="763868" y="398876"/>
                </a:lnTo>
                <a:lnTo>
                  <a:pt x="773789" y="403246"/>
                </a:lnTo>
                <a:lnTo>
                  <a:pt x="783709" y="408807"/>
                </a:lnTo>
                <a:lnTo>
                  <a:pt x="793629" y="414766"/>
                </a:lnTo>
                <a:lnTo>
                  <a:pt x="820216" y="438998"/>
                </a:lnTo>
                <a:lnTo>
                  <a:pt x="861088" y="446149"/>
                </a:lnTo>
                <a:lnTo>
                  <a:pt x="863866" y="468792"/>
                </a:lnTo>
                <a:lnTo>
                  <a:pt x="867040" y="491832"/>
                </a:lnTo>
                <a:lnTo>
                  <a:pt x="871008" y="514873"/>
                </a:lnTo>
                <a:lnTo>
                  <a:pt x="876167" y="539105"/>
                </a:lnTo>
                <a:lnTo>
                  <a:pt x="871405" y="548241"/>
                </a:lnTo>
                <a:lnTo>
                  <a:pt x="868231" y="554200"/>
                </a:lnTo>
                <a:lnTo>
                  <a:pt x="864659" y="560556"/>
                </a:lnTo>
                <a:lnTo>
                  <a:pt x="861088" y="568501"/>
                </a:lnTo>
                <a:lnTo>
                  <a:pt x="858310" y="577241"/>
                </a:lnTo>
                <a:lnTo>
                  <a:pt x="855533" y="586377"/>
                </a:lnTo>
                <a:lnTo>
                  <a:pt x="854342" y="591144"/>
                </a:lnTo>
                <a:lnTo>
                  <a:pt x="853548" y="596309"/>
                </a:lnTo>
                <a:lnTo>
                  <a:pt x="853152" y="602267"/>
                </a:lnTo>
                <a:lnTo>
                  <a:pt x="852755" y="607431"/>
                </a:lnTo>
                <a:lnTo>
                  <a:pt x="852755" y="613390"/>
                </a:lnTo>
                <a:lnTo>
                  <a:pt x="853152" y="619349"/>
                </a:lnTo>
                <a:lnTo>
                  <a:pt x="854739" y="642786"/>
                </a:lnTo>
                <a:lnTo>
                  <a:pt x="856723" y="670991"/>
                </a:lnTo>
                <a:lnTo>
                  <a:pt x="857913" y="686087"/>
                </a:lnTo>
                <a:lnTo>
                  <a:pt x="859501" y="700785"/>
                </a:lnTo>
                <a:lnTo>
                  <a:pt x="861485" y="716675"/>
                </a:lnTo>
                <a:lnTo>
                  <a:pt x="863469" y="732167"/>
                </a:lnTo>
                <a:lnTo>
                  <a:pt x="866247" y="748057"/>
                </a:lnTo>
                <a:lnTo>
                  <a:pt x="869818" y="763153"/>
                </a:lnTo>
                <a:lnTo>
                  <a:pt x="873786" y="779043"/>
                </a:lnTo>
                <a:lnTo>
                  <a:pt x="878548" y="793741"/>
                </a:lnTo>
                <a:lnTo>
                  <a:pt x="883706" y="808439"/>
                </a:lnTo>
                <a:lnTo>
                  <a:pt x="886881" y="815589"/>
                </a:lnTo>
                <a:lnTo>
                  <a:pt x="890055" y="822343"/>
                </a:lnTo>
                <a:lnTo>
                  <a:pt x="893230" y="829493"/>
                </a:lnTo>
                <a:lnTo>
                  <a:pt x="896801" y="835849"/>
                </a:lnTo>
                <a:lnTo>
                  <a:pt x="901166" y="842205"/>
                </a:lnTo>
                <a:lnTo>
                  <a:pt x="905134" y="848561"/>
                </a:lnTo>
                <a:lnTo>
                  <a:pt x="909896" y="854520"/>
                </a:lnTo>
                <a:lnTo>
                  <a:pt x="914261" y="860081"/>
                </a:lnTo>
                <a:lnTo>
                  <a:pt x="919420" y="865643"/>
                </a:lnTo>
                <a:lnTo>
                  <a:pt x="924578" y="870807"/>
                </a:lnTo>
                <a:lnTo>
                  <a:pt x="922594" y="885902"/>
                </a:lnTo>
                <a:lnTo>
                  <a:pt x="920213" y="899806"/>
                </a:lnTo>
                <a:lnTo>
                  <a:pt x="917436" y="913312"/>
                </a:lnTo>
                <a:lnTo>
                  <a:pt x="915451" y="920463"/>
                </a:lnTo>
                <a:lnTo>
                  <a:pt x="913467" y="927613"/>
                </a:lnTo>
                <a:lnTo>
                  <a:pt x="911087" y="934367"/>
                </a:lnTo>
                <a:lnTo>
                  <a:pt x="908309" y="941517"/>
                </a:lnTo>
                <a:lnTo>
                  <a:pt x="905134" y="947873"/>
                </a:lnTo>
                <a:lnTo>
                  <a:pt x="901563" y="953037"/>
                </a:lnTo>
                <a:lnTo>
                  <a:pt x="899182" y="955818"/>
                </a:lnTo>
                <a:lnTo>
                  <a:pt x="896801" y="958201"/>
                </a:lnTo>
                <a:lnTo>
                  <a:pt x="894420" y="960188"/>
                </a:lnTo>
                <a:lnTo>
                  <a:pt x="891643" y="961777"/>
                </a:lnTo>
                <a:lnTo>
                  <a:pt x="886087" y="965749"/>
                </a:lnTo>
                <a:lnTo>
                  <a:pt x="880532" y="968530"/>
                </a:lnTo>
                <a:lnTo>
                  <a:pt x="874580" y="971708"/>
                </a:lnTo>
                <a:lnTo>
                  <a:pt x="869024" y="975283"/>
                </a:lnTo>
                <a:lnTo>
                  <a:pt x="866247" y="977269"/>
                </a:lnTo>
                <a:lnTo>
                  <a:pt x="863866" y="979653"/>
                </a:lnTo>
                <a:lnTo>
                  <a:pt x="861881" y="982434"/>
                </a:lnTo>
                <a:lnTo>
                  <a:pt x="859897" y="985612"/>
                </a:lnTo>
                <a:lnTo>
                  <a:pt x="857913" y="990379"/>
                </a:lnTo>
                <a:lnTo>
                  <a:pt x="855929" y="995543"/>
                </a:lnTo>
                <a:lnTo>
                  <a:pt x="854342" y="1000707"/>
                </a:lnTo>
                <a:lnTo>
                  <a:pt x="853152" y="1005871"/>
                </a:lnTo>
                <a:lnTo>
                  <a:pt x="852358" y="1011433"/>
                </a:lnTo>
                <a:lnTo>
                  <a:pt x="851961" y="1016597"/>
                </a:lnTo>
                <a:lnTo>
                  <a:pt x="851167" y="1028514"/>
                </a:lnTo>
                <a:lnTo>
                  <a:pt x="850374" y="1039637"/>
                </a:lnTo>
                <a:lnTo>
                  <a:pt x="849580" y="1051158"/>
                </a:lnTo>
                <a:lnTo>
                  <a:pt x="849183" y="1056719"/>
                </a:lnTo>
                <a:lnTo>
                  <a:pt x="848390" y="1061883"/>
                </a:lnTo>
                <a:lnTo>
                  <a:pt x="847199" y="1067445"/>
                </a:lnTo>
                <a:lnTo>
                  <a:pt x="845612" y="1072212"/>
                </a:lnTo>
                <a:lnTo>
                  <a:pt x="843231" y="1078170"/>
                </a:lnTo>
                <a:lnTo>
                  <a:pt x="841247" y="1082937"/>
                </a:lnTo>
                <a:lnTo>
                  <a:pt x="838469" y="1087307"/>
                </a:lnTo>
                <a:lnTo>
                  <a:pt x="836089" y="1091280"/>
                </a:lnTo>
                <a:lnTo>
                  <a:pt x="830136" y="1098430"/>
                </a:lnTo>
                <a:lnTo>
                  <a:pt x="824581" y="1105183"/>
                </a:lnTo>
                <a:lnTo>
                  <a:pt x="821803" y="1109156"/>
                </a:lnTo>
                <a:lnTo>
                  <a:pt x="819026" y="1112731"/>
                </a:lnTo>
                <a:lnTo>
                  <a:pt x="816248" y="1116703"/>
                </a:lnTo>
                <a:lnTo>
                  <a:pt x="814264" y="1121470"/>
                </a:lnTo>
                <a:lnTo>
                  <a:pt x="812280" y="1126237"/>
                </a:lnTo>
                <a:lnTo>
                  <a:pt x="810692" y="1131799"/>
                </a:lnTo>
                <a:lnTo>
                  <a:pt x="809899" y="1138155"/>
                </a:lnTo>
                <a:lnTo>
                  <a:pt x="809105" y="1145305"/>
                </a:lnTo>
                <a:lnTo>
                  <a:pt x="845612" y="1150470"/>
                </a:lnTo>
                <a:lnTo>
                  <a:pt x="853152" y="1166757"/>
                </a:lnTo>
                <a:lnTo>
                  <a:pt x="811089" y="1183838"/>
                </a:lnTo>
                <a:lnTo>
                  <a:pt x="768233" y="1202112"/>
                </a:lnTo>
                <a:lnTo>
                  <a:pt x="682521" y="1239056"/>
                </a:lnTo>
                <a:lnTo>
                  <a:pt x="624586" y="1263685"/>
                </a:lnTo>
                <a:lnTo>
                  <a:pt x="568635" y="1287917"/>
                </a:lnTo>
                <a:lnTo>
                  <a:pt x="555541" y="1293082"/>
                </a:lnTo>
                <a:lnTo>
                  <a:pt x="542446" y="1297849"/>
                </a:lnTo>
                <a:lnTo>
                  <a:pt x="514669" y="1307780"/>
                </a:lnTo>
                <a:lnTo>
                  <a:pt x="485304" y="1318108"/>
                </a:lnTo>
                <a:lnTo>
                  <a:pt x="470225" y="1323670"/>
                </a:lnTo>
                <a:lnTo>
                  <a:pt x="455146" y="1330026"/>
                </a:lnTo>
                <a:lnTo>
                  <a:pt x="440464" y="1336382"/>
                </a:lnTo>
                <a:lnTo>
                  <a:pt x="425385" y="1343532"/>
                </a:lnTo>
                <a:lnTo>
                  <a:pt x="410703" y="1351080"/>
                </a:lnTo>
                <a:lnTo>
                  <a:pt x="403561" y="1355450"/>
                </a:lnTo>
                <a:lnTo>
                  <a:pt x="396418" y="1360217"/>
                </a:lnTo>
                <a:lnTo>
                  <a:pt x="389275" y="1364983"/>
                </a:lnTo>
                <a:lnTo>
                  <a:pt x="382529" y="1369750"/>
                </a:lnTo>
                <a:lnTo>
                  <a:pt x="376180" y="1374915"/>
                </a:lnTo>
                <a:lnTo>
                  <a:pt x="369038" y="1380079"/>
                </a:lnTo>
                <a:lnTo>
                  <a:pt x="363085" y="1386435"/>
                </a:lnTo>
                <a:lnTo>
                  <a:pt x="356736" y="1391996"/>
                </a:lnTo>
                <a:lnTo>
                  <a:pt x="350784" y="1398352"/>
                </a:lnTo>
                <a:lnTo>
                  <a:pt x="345229" y="1405106"/>
                </a:lnTo>
                <a:lnTo>
                  <a:pt x="339277" y="1411859"/>
                </a:lnTo>
                <a:lnTo>
                  <a:pt x="334118" y="1419406"/>
                </a:lnTo>
                <a:lnTo>
                  <a:pt x="329356" y="1426954"/>
                </a:lnTo>
                <a:lnTo>
                  <a:pt x="324594" y="1434899"/>
                </a:lnTo>
                <a:lnTo>
                  <a:pt x="320229" y="1443241"/>
                </a:lnTo>
                <a:lnTo>
                  <a:pt x="315865" y="1451981"/>
                </a:lnTo>
                <a:lnTo>
                  <a:pt x="311896" y="1461117"/>
                </a:lnTo>
                <a:lnTo>
                  <a:pt x="308325" y="1470651"/>
                </a:lnTo>
                <a:lnTo>
                  <a:pt x="304357" y="1482172"/>
                </a:lnTo>
                <a:lnTo>
                  <a:pt x="304357" y="1494486"/>
                </a:lnTo>
                <a:lnTo>
                  <a:pt x="303960" y="1538581"/>
                </a:lnTo>
                <a:lnTo>
                  <a:pt x="302770" y="1594196"/>
                </a:lnTo>
                <a:lnTo>
                  <a:pt x="301182" y="1649413"/>
                </a:lnTo>
                <a:lnTo>
                  <a:pt x="0" y="1649413"/>
                </a:lnTo>
                <a:lnTo>
                  <a:pt x="0" y="1625975"/>
                </a:lnTo>
                <a:lnTo>
                  <a:pt x="0" y="1599757"/>
                </a:lnTo>
                <a:lnTo>
                  <a:pt x="1190" y="1542951"/>
                </a:lnTo>
                <a:lnTo>
                  <a:pt x="2381" y="1488528"/>
                </a:lnTo>
                <a:lnTo>
                  <a:pt x="2778" y="1465487"/>
                </a:lnTo>
                <a:lnTo>
                  <a:pt x="2778" y="1446817"/>
                </a:lnTo>
                <a:lnTo>
                  <a:pt x="5159" y="1440858"/>
                </a:lnTo>
                <a:lnTo>
                  <a:pt x="7539" y="1435296"/>
                </a:lnTo>
                <a:lnTo>
                  <a:pt x="10317" y="1430132"/>
                </a:lnTo>
                <a:lnTo>
                  <a:pt x="13889" y="1425365"/>
                </a:lnTo>
                <a:lnTo>
                  <a:pt x="17063" y="1420598"/>
                </a:lnTo>
                <a:lnTo>
                  <a:pt x="20634" y="1416228"/>
                </a:lnTo>
                <a:lnTo>
                  <a:pt x="24206" y="1411859"/>
                </a:lnTo>
                <a:lnTo>
                  <a:pt x="28174" y="1407886"/>
                </a:lnTo>
                <a:lnTo>
                  <a:pt x="32142" y="1404311"/>
                </a:lnTo>
                <a:lnTo>
                  <a:pt x="36507" y="1400736"/>
                </a:lnTo>
                <a:lnTo>
                  <a:pt x="41269" y="1397558"/>
                </a:lnTo>
                <a:lnTo>
                  <a:pt x="46031" y="1394380"/>
                </a:lnTo>
                <a:lnTo>
                  <a:pt x="55951" y="1388421"/>
                </a:lnTo>
                <a:lnTo>
                  <a:pt x="66665" y="1382860"/>
                </a:lnTo>
                <a:lnTo>
                  <a:pt x="77379" y="1378093"/>
                </a:lnTo>
                <a:lnTo>
                  <a:pt x="88490" y="1373723"/>
                </a:lnTo>
                <a:lnTo>
                  <a:pt x="111902" y="1365381"/>
                </a:lnTo>
                <a:lnTo>
                  <a:pt x="135711" y="1356641"/>
                </a:lnTo>
                <a:lnTo>
                  <a:pt x="147218" y="1352669"/>
                </a:lnTo>
                <a:lnTo>
                  <a:pt x="158726" y="1347902"/>
                </a:lnTo>
                <a:lnTo>
                  <a:pt x="210312" y="1326053"/>
                </a:lnTo>
                <a:lnTo>
                  <a:pt x="263088" y="1303807"/>
                </a:lnTo>
                <a:lnTo>
                  <a:pt x="315071" y="1281164"/>
                </a:lnTo>
                <a:lnTo>
                  <a:pt x="366260" y="1259713"/>
                </a:lnTo>
                <a:lnTo>
                  <a:pt x="423401" y="1243823"/>
                </a:lnTo>
                <a:lnTo>
                  <a:pt x="428163" y="1240645"/>
                </a:lnTo>
                <a:lnTo>
                  <a:pt x="432131" y="1236672"/>
                </a:lnTo>
                <a:lnTo>
                  <a:pt x="436496" y="1231905"/>
                </a:lnTo>
                <a:lnTo>
                  <a:pt x="440464" y="1226741"/>
                </a:lnTo>
                <a:lnTo>
                  <a:pt x="444432" y="1220782"/>
                </a:lnTo>
                <a:lnTo>
                  <a:pt x="448401" y="1214426"/>
                </a:lnTo>
                <a:lnTo>
                  <a:pt x="456337" y="1201317"/>
                </a:lnTo>
                <a:lnTo>
                  <a:pt x="463480" y="1187016"/>
                </a:lnTo>
                <a:lnTo>
                  <a:pt x="469829" y="1173907"/>
                </a:lnTo>
                <a:lnTo>
                  <a:pt x="480543" y="1150470"/>
                </a:lnTo>
                <a:lnTo>
                  <a:pt x="507526" y="1143716"/>
                </a:lnTo>
                <a:lnTo>
                  <a:pt x="506336" y="1138155"/>
                </a:lnTo>
                <a:lnTo>
                  <a:pt x="504748" y="1132196"/>
                </a:lnTo>
                <a:lnTo>
                  <a:pt x="502764" y="1127429"/>
                </a:lnTo>
                <a:lnTo>
                  <a:pt x="500780" y="1123457"/>
                </a:lnTo>
                <a:lnTo>
                  <a:pt x="498399" y="1119484"/>
                </a:lnTo>
                <a:lnTo>
                  <a:pt x="496018" y="1115909"/>
                </a:lnTo>
                <a:lnTo>
                  <a:pt x="490860" y="1109950"/>
                </a:lnTo>
                <a:lnTo>
                  <a:pt x="485701" y="1103594"/>
                </a:lnTo>
                <a:lnTo>
                  <a:pt x="480146" y="1097636"/>
                </a:lnTo>
                <a:lnTo>
                  <a:pt x="477765" y="1094458"/>
                </a:lnTo>
                <a:lnTo>
                  <a:pt x="475384" y="1091280"/>
                </a:lnTo>
                <a:lnTo>
                  <a:pt x="473400" y="1087307"/>
                </a:lnTo>
                <a:lnTo>
                  <a:pt x="471813" y="1082937"/>
                </a:lnTo>
                <a:lnTo>
                  <a:pt x="461495" y="973694"/>
                </a:lnTo>
                <a:lnTo>
                  <a:pt x="461099" y="974091"/>
                </a:lnTo>
                <a:lnTo>
                  <a:pt x="460305" y="974091"/>
                </a:lnTo>
                <a:lnTo>
                  <a:pt x="457527" y="973694"/>
                </a:lnTo>
                <a:lnTo>
                  <a:pt x="448401" y="972105"/>
                </a:lnTo>
                <a:lnTo>
                  <a:pt x="438877" y="969324"/>
                </a:lnTo>
                <a:lnTo>
                  <a:pt x="435306" y="968133"/>
                </a:lnTo>
                <a:lnTo>
                  <a:pt x="433322" y="967338"/>
                </a:lnTo>
                <a:lnTo>
                  <a:pt x="430147" y="964557"/>
                </a:lnTo>
                <a:lnTo>
                  <a:pt x="426973" y="962174"/>
                </a:lnTo>
                <a:lnTo>
                  <a:pt x="424195" y="958996"/>
                </a:lnTo>
                <a:lnTo>
                  <a:pt x="421417" y="955818"/>
                </a:lnTo>
                <a:lnTo>
                  <a:pt x="419036" y="952243"/>
                </a:lnTo>
                <a:lnTo>
                  <a:pt x="416655" y="948270"/>
                </a:lnTo>
                <a:lnTo>
                  <a:pt x="414671" y="944298"/>
                </a:lnTo>
                <a:lnTo>
                  <a:pt x="412687" y="939928"/>
                </a:lnTo>
                <a:lnTo>
                  <a:pt x="409116" y="929997"/>
                </a:lnTo>
                <a:lnTo>
                  <a:pt x="406338" y="920066"/>
                </a:lnTo>
                <a:lnTo>
                  <a:pt x="403957" y="908943"/>
                </a:lnTo>
                <a:lnTo>
                  <a:pt x="401576" y="898217"/>
                </a:lnTo>
                <a:lnTo>
                  <a:pt x="399989" y="887094"/>
                </a:lnTo>
                <a:lnTo>
                  <a:pt x="398402" y="875574"/>
                </a:lnTo>
                <a:lnTo>
                  <a:pt x="396418" y="854122"/>
                </a:lnTo>
                <a:lnTo>
                  <a:pt x="394831" y="834260"/>
                </a:lnTo>
                <a:lnTo>
                  <a:pt x="393640" y="817576"/>
                </a:lnTo>
                <a:lnTo>
                  <a:pt x="393640" y="814795"/>
                </a:lnTo>
                <a:lnTo>
                  <a:pt x="394037" y="811617"/>
                </a:lnTo>
                <a:lnTo>
                  <a:pt x="395227" y="808439"/>
                </a:lnTo>
                <a:lnTo>
                  <a:pt x="396418" y="805261"/>
                </a:lnTo>
                <a:lnTo>
                  <a:pt x="399989" y="798905"/>
                </a:lnTo>
                <a:lnTo>
                  <a:pt x="403561" y="791755"/>
                </a:lnTo>
                <a:lnTo>
                  <a:pt x="407132" y="784604"/>
                </a:lnTo>
                <a:lnTo>
                  <a:pt x="408322" y="780234"/>
                </a:lnTo>
                <a:lnTo>
                  <a:pt x="409513" y="776262"/>
                </a:lnTo>
                <a:lnTo>
                  <a:pt x="410306" y="771495"/>
                </a:lnTo>
                <a:lnTo>
                  <a:pt x="410703" y="766331"/>
                </a:lnTo>
                <a:lnTo>
                  <a:pt x="410306" y="761166"/>
                </a:lnTo>
                <a:lnTo>
                  <a:pt x="409513" y="755605"/>
                </a:lnTo>
                <a:lnTo>
                  <a:pt x="406338" y="738126"/>
                </a:lnTo>
                <a:lnTo>
                  <a:pt x="403561" y="721839"/>
                </a:lnTo>
                <a:lnTo>
                  <a:pt x="401180" y="705552"/>
                </a:lnTo>
                <a:lnTo>
                  <a:pt x="399196" y="689662"/>
                </a:lnTo>
                <a:lnTo>
                  <a:pt x="397608" y="673772"/>
                </a:lnTo>
                <a:lnTo>
                  <a:pt x="397211" y="659074"/>
                </a:lnTo>
                <a:lnTo>
                  <a:pt x="396815" y="643978"/>
                </a:lnTo>
                <a:lnTo>
                  <a:pt x="396815" y="629677"/>
                </a:lnTo>
                <a:lnTo>
                  <a:pt x="397608" y="615774"/>
                </a:lnTo>
                <a:lnTo>
                  <a:pt x="398799" y="602267"/>
                </a:lnTo>
                <a:lnTo>
                  <a:pt x="400386" y="588761"/>
                </a:lnTo>
                <a:lnTo>
                  <a:pt x="402370" y="576446"/>
                </a:lnTo>
                <a:lnTo>
                  <a:pt x="404751" y="563734"/>
                </a:lnTo>
                <a:lnTo>
                  <a:pt x="407529" y="552214"/>
                </a:lnTo>
                <a:lnTo>
                  <a:pt x="410703" y="540297"/>
                </a:lnTo>
                <a:lnTo>
                  <a:pt x="414275" y="529571"/>
                </a:lnTo>
                <a:lnTo>
                  <a:pt x="418243" y="519242"/>
                </a:lnTo>
                <a:lnTo>
                  <a:pt x="422211" y="508914"/>
                </a:lnTo>
                <a:lnTo>
                  <a:pt x="426973" y="499380"/>
                </a:lnTo>
                <a:lnTo>
                  <a:pt x="432131" y="490243"/>
                </a:lnTo>
                <a:lnTo>
                  <a:pt x="437290" y="481504"/>
                </a:lnTo>
                <a:lnTo>
                  <a:pt x="442845" y="473162"/>
                </a:lnTo>
                <a:lnTo>
                  <a:pt x="448797" y="465614"/>
                </a:lnTo>
                <a:lnTo>
                  <a:pt x="454750" y="458066"/>
                </a:lnTo>
                <a:lnTo>
                  <a:pt x="461495" y="451710"/>
                </a:lnTo>
                <a:lnTo>
                  <a:pt x="468241" y="445752"/>
                </a:lnTo>
                <a:lnTo>
                  <a:pt x="474987" y="440190"/>
                </a:lnTo>
                <a:lnTo>
                  <a:pt x="482130" y="435026"/>
                </a:lnTo>
                <a:lnTo>
                  <a:pt x="490066" y="429862"/>
                </a:lnTo>
                <a:lnTo>
                  <a:pt x="497606" y="425889"/>
                </a:lnTo>
                <a:lnTo>
                  <a:pt x="505542" y="422711"/>
                </a:lnTo>
                <a:lnTo>
                  <a:pt x="513875" y="419533"/>
                </a:lnTo>
                <a:lnTo>
                  <a:pt x="538478" y="409999"/>
                </a:lnTo>
                <a:lnTo>
                  <a:pt x="553160" y="404438"/>
                </a:lnTo>
                <a:lnTo>
                  <a:pt x="568239" y="399273"/>
                </a:lnTo>
                <a:lnTo>
                  <a:pt x="584111" y="394506"/>
                </a:lnTo>
                <a:lnTo>
                  <a:pt x="601174" y="390137"/>
                </a:lnTo>
                <a:lnTo>
                  <a:pt x="618634" y="386562"/>
                </a:lnTo>
                <a:lnTo>
                  <a:pt x="627761" y="384973"/>
                </a:lnTo>
                <a:lnTo>
                  <a:pt x="636888" y="383384"/>
                </a:lnTo>
                <a:lnTo>
                  <a:pt x="646014" y="382589"/>
                </a:lnTo>
                <a:lnTo>
                  <a:pt x="655538" y="381795"/>
                </a:lnTo>
                <a:lnTo>
                  <a:pt x="665061" y="381397"/>
                </a:lnTo>
                <a:lnTo>
                  <a:pt x="674585" y="381000"/>
                </a:lnTo>
                <a:close/>
                <a:moveTo>
                  <a:pt x="1307704" y="0"/>
                </a:moveTo>
                <a:lnTo>
                  <a:pt x="1321601" y="0"/>
                </a:lnTo>
                <a:lnTo>
                  <a:pt x="1335100" y="0"/>
                </a:lnTo>
                <a:lnTo>
                  <a:pt x="1348997" y="1191"/>
                </a:lnTo>
                <a:lnTo>
                  <a:pt x="1362496" y="2381"/>
                </a:lnTo>
                <a:lnTo>
                  <a:pt x="1376790" y="4366"/>
                </a:lnTo>
                <a:lnTo>
                  <a:pt x="1390289" y="7144"/>
                </a:lnTo>
                <a:lnTo>
                  <a:pt x="1404583" y="10319"/>
                </a:lnTo>
                <a:lnTo>
                  <a:pt x="1418480" y="14684"/>
                </a:lnTo>
                <a:lnTo>
                  <a:pt x="1432773" y="19447"/>
                </a:lnTo>
                <a:lnTo>
                  <a:pt x="1446670" y="25003"/>
                </a:lnTo>
                <a:lnTo>
                  <a:pt x="1460566" y="31353"/>
                </a:lnTo>
                <a:lnTo>
                  <a:pt x="1474463" y="38497"/>
                </a:lnTo>
                <a:lnTo>
                  <a:pt x="1488757" y="46831"/>
                </a:lnTo>
                <a:lnTo>
                  <a:pt x="1525285" y="80963"/>
                </a:lnTo>
                <a:lnTo>
                  <a:pt x="1584841" y="90884"/>
                </a:lnTo>
                <a:lnTo>
                  <a:pt x="1590400" y="94853"/>
                </a:lnTo>
                <a:lnTo>
                  <a:pt x="1595958" y="99616"/>
                </a:lnTo>
                <a:lnTo>
                  <a:pt x="1600723" y="104775"/>
                </a:lnTo>
                <a:lnTo>
                  <a:pt x="1605487" y="110331"/>
                </a:lnTo>
                <a:lnTo>
                  <a:pt x="1609855" y="115888"/>
                </a:lnTo>
                <a:lnTo>
                  <a:pt x="1613825" y="122238"/>
                </a:lnTo>
                <a:lnTo>
                  <a:pt x="1617399" y="128984"/>
                </a:lnTo>
                <a:lnTo>
                  <a:pt x="1620575" y="134938"/>
                </a:lnTo>
                <a:lnTo>
                  <a:pt x="1626531" y="146447"/>
                </a:lnTo>
                <a:lnTo>
                  <a:pt x="1630898" y="156766"/>
                </a:lnTo>
                <a:lnTo>
                  <a:pt x="1634075" y="165894"/>
                </a:lnTo>
                <a:lnTo>
                  <a:pt x="1636854" y="177403"/>
                </a:lnTo>
                <a:lnTo>
                  <a:pt x="1639236" y="189309"/>
                </a:lnTo>
                <a:lnTo>
                  <a:pt x="1641619" y="200819"/>
                </a:lnTo>
                <a:lnTo>
                  <a:pt x="1643207" y="212725"/>
                </a:lnTo>
                <a:lnTo>
                  <a:pt x="1644795" y="223838"/>
                </a:lnTo>
                <a:lnTo>
                  <a:pt x="1646383" y="235347"/>
                </a:lnTo>
                <a:lnTo>
                  <a:pt x="1648368" y="258366"/>
                </a:lnTo>
                <a:lnTo>
                  <a:pt x="1649559" y="281781"/>
                </a:lnTo>
                <a:lnTo>
                  <a:pt x="1649957" y="304800"/>
                </a:lnTo>
                <a:lnTo>
                  <a:pt x="1649957" y="328613"/>
                </a:lnTo>
                <a:lnTo>
                  <a:pt x="1649559" y="352822"/>
                </a:lnTo>
                <a:lnTo>
                  <a:pt x="1648765" y="365919"/>
                </a:lnTo>
                <a:lnTo>
                  <a:pt x="1647177" y="385763"/>
                </a:lnTo>
                <a:lnTo>
                  <a:pt x="1642413" y="436959"/>
                </a:lnTo>
                <a:lnTo>
                  <a:pt x="1640427" y="464344"/>
                </a:lnTo>
                <a:lnTo>
                  <a:pt x="1638839" y="490141"/>
                </a:lnTo>
                <a:lnTo>
                  <a:pt x="1638442" y="501650"/>
                </a:lnTo>
                <a:lnTo>
                  <a:pt x="1638045" y="511969"/>
                </a:lnTo>
                <a:lnTo>
                  <a:pt x="1638442" y="521494"/>
                </a:lnTo>
                <a:lnTo>
                  <a:pt x="1638839" y="529034"/>
                </a:lnTo>
                <a:lnTo>
                  <a:pt x="1640030" y="538559"/>
                </a:lnTo>
                <a:lnTo>
                  <a:pt x="1642016" y="546497"/>
                </a:lnTo>
                <a:lnTo>
                  <a:pt x="1644001" y="553244"/>
                </a:lnTo>
                <a:lnTo>
                  <a:pt x="1646780" y="558800"/>
                </a:lnTo>
                <a:lnTo>
                  <a:pt x="1649559" y="563959"/>
                </a:lnTo>
                <a:lnTo>
                  <a:pt x="1653133" y="569516"/>
                </a:lnTo>
                <a:lnTo>
                  <a:pt x="1656706" y="576659"/>
                </a:lnTo>
                <a:lnTo>
                  <a:pt x="1661074" y="584597"/>
                </a:lnTo>
                <a:lnTo>
                  <a:pt x="1664250" y="592534"/>
                </a:lnTo>
                <a:lnTo>
                  <a:pt x="1667029" y="600869"/>
                </a:lnTo>
                <a:lnTo>
                  <a:pt x="1669412" y="609600"/>
                </a:lnTo>
                <a:lnTo>
                  <a:pt x="1671397" y="618331"/>
                </a:lnTo>
                <a:lnTo>
                  <a:pt x="1672588" y="627459"/>
                </a:lnTo>
                <a:lnTo>
                  <a:pt x="1673382" y="636984"/>
                </a:lnTo>
                <a:lnTo>
                  <a:pt x="1673779" y="646113"/>
                </a:lnTo>
                <a:lnTo>
                  <a:pt x="1674176" y="655241"/>
                </a:lnTo>
                <a:lnTo>
                  <a:pt x="1673779" y="665163"/>
                </a:lnTo>
                <a:lnTo>
                  <a:pt x="1673382" y="674291"/>
                </a:lnTo>
                <a:lnTo>
                  <a:pt x="1671794" y="692547"/>
                </a:lnTo>
                <a:lnTo>
                  <a:pt x="1669412" y="710009"/>
                </a:lnTo>
                <a:lnTo>
                  <a:pt x="1666632" y="726678"/>
                </a:lnTo>
                <a:lnTo>
                  <a:pt x="1664647" y="735806"/>
                </a:lnTo>
                <a:lnTo>
                  <a:pt x="1662662" y="745728"/>
                </a:lnTo>
                <a:lnTo>
                  <a:pt x="1659883" y="755650"/>
                </a:lnTo>
                <a:lnTo>
                  <a:pt x="1656706" y="765572"/>
                </a:lnTo>
                <a:lnTo>
                  <a:pt x="1653133" y="775891"/>
                </a:lnTo>
                <a:lnTo>
                  <a:pt x="1649162" y="785416"/>
                </a:lnTo>
                <a:lnTo>
                  <a:pt x="1644795" y="793750"/>
                </a:lnTo>
                <a:lnTo>
                  <a:pt x="1642413" y="798116"/>
                </a:lnTo>
                <a:lnTo>
                  <a:pt x="1639633" y="802084"/>
                </a:lnTo>
                <a:lnTo>
                  <a:pt x="1636854" y="805656"/>
                </a:lnTo>
                <a:lnTo>
                  <a:pt x="1633678" y="808831"/>
                </a:lnTo>
                <a:lnTo>
                  <a:pt x="1630104" y="811609"/>
                </a:lnTo>
                <a:lnTo>
                  <a:pt x="1626531" y="814388"/>
                </a:lnTo>
                <a:lnTo>
                  <a:pt x="1618193" y="818753"/>
                </a:lnTo>
                <a:lnTo>
                  <a:pt x="1610252" y="823119"/>
                </a:lnTo>
                <a:lnTo>
                  <a:pt x="1602311" y="827881"/>
                </a:lnTo>
                <a:lnTo>
                  <a:pt x="1598341" y="830263"/>
                </a:lnTo>
                <a:lnTo>
                  <a:pt x="1593973" y="832644"/>
                </a:lnTo>
                <a:lnTo>
                  <a:pt x="1590797" y="835819"/>
                </a:lnTo>
                <a:lnTo>
                  <a:pt x="1587223" y="838994"/>
                </a:lnTo>
                <a:lnTo>
                  <a:pt x="1584444" y="842963"/>
                </a:lnTo>
                <a:lnTo>
                  <a:pt x="1581665" y="846931"/>
                </a:lnTo>
                <a:lnTo>
                  <a:pt x="1578489" y="854075"/>
                </a:lnTo>
                <a:lnTo>
                  <a:pt x="1576106" y="860822"/>
                </a:lnTo>
                <a:lnTo>
                  <a:pt x="1574121" y="867966"/>
                </a:lnTo>
                <a:lnTo>
                  <a:pt x="1572533" y="875506"/>
                </a:lnTo>
                <a:lnTo>
                  <a:pt x="1571342" y="883444"/>
                </a:lnTo>
                <a:lnTo>
                  <a:pt x="1570151" y="890984"/>
                </a:lnTo>
                <a:lnTo>
                  <a:pt x="1568959" y="906859"/>
                </a:lnTo>
                <a:lnTo>
                  <a:pt x="1568165" y="923131"/>
                </a:lnTo>
                <a:lnTo>
                  <a:pt x="1566974" y="939006"/>
                </a:lnTo>
                <a:lnTo>
                  <a:pt x="1565783" y="946944"/>
                </a:lnTo>
                <a:lnTo>
                  <a:pt x="1564989" y="954484"/>
                </a:lnTo>
                <a:lnTo>
                  <a:pt x="1563401" y="961628"/>
                </a:lnTo>
                <a:lnTo>
                  <a:pt x="1561415" y="969169"/>
                </a:lnTo>
                <a:lnTo>
                  <a:pt x="1558636" y="976709"/>
                </a:lnTo>
                <a:lnTo>
                  <a:pt x="1555460" y="983456"/>
                </a:lnTo>
                <a:lnTo>
                  <a:pt x="1551887" y="989409"/>
                </a:lnTo>
                <a:lnTo>
                  <a:pt x="1548313" y="995363"/>
                </a:lnTo>
                <a:lnTo>
                  <a:pt x="1544343" y="1000522"/>
                </a:lnTo>
                <a:lnTo>
                  <a:pt x="1539578" y="1005284"/>
                </a:lnTo>
                <a:lnTo>
                  <a:pt x="1531637" y="1014809"/>
                </a:lnTo>
                <a:lnTo>
                  <a:pt x="1527667" y="1019969"/>
                </a:lnTo>
                <a:lnTo>
                  <a:pt x="1524093" y="1025525"/>
                </a:lnTo>
                <a:lnTo>
                  <a:pt x="1520520" y="1031081"/>
                </a:lnTo>
                <a:lnTo>
                  <a:pt x="1517741" y="1037431"/>
                </a:lnTo>
                <a:lnTo>
                  <a:pt x="1514961" y="1044178"/>
                </a:lnTo>
                <a:lnTo>
                  <a:pt x="1512976" y="1052513"/>
                </a:lnTo>
                <a:lnTo>
                  <a:pt x="1510991" y="1061244"/>
                </a:lnTo>
                <a:lnTo>
                  <a:pt x="1510197" y="1070769"/>
                </a:lnTo>
                <a:lnTo>
                  <a:pt x="1561415" y="1078309"/>
                </a:lnTo>
                <a:lnTo>
                  <a:pt x="1576900" y="1111250"/>
                </a:lnTo>
                <a:lnTo>
                  <a:pt x="1585635" y="1129903"/>
                </a:lnTo>
                <a:lnTo>
                  <a:pt x="1596355" y="1149350"/>
                </a:lnTo>
                <a:lnTo>
                  <a:pt x="1601517" y="1158478"/>
                </a:lnTo>
                <a:lnTo>
                  <a:pt x="1606679" y="1168003"/>
                </a:lnTo>
                <a:lnTo>
                  <a:pt x="1612237" y="1176734"/>
                </a:lnTo>
                <a:lnTo>
                  <a:pt x="1617796" y="1184672"/>
                </a:lnTo>
                <a:lnTo>
                  <a:pt x="1624149" y="1192609"/>
                </a:lnTo>
                <a:lnTo>
                  <a:pt x="1629707" y="1198959"/>
                </a:lnTo>
                <a:lnTo>
                  <a:pt x="1635663" y="1204516"/>
                </a:lnTo>
                <a:lnTo>
                  <a:pt x="1641619" y="1209278"/>
                </a:lnTo>
                <a:lnTo>
                  <a:pt x="1721821" y="1231106"/>
                </a:lnTo>
                <a:lnTo>
                  <a:pt x="1793687" y="1261269"/>
                </a:lnTo>
                <a:lnTo>
                  <a:pt x="1867537" y="1292622"/>
                </a:lnTo>
                <a:lnTo>
                  <a:pt x="1941387" y="1324372"/>
                </a:lnTo>
                <a:lnTo>
                  <a:pt x="2013649" y="1354931"/>
                </a:lnTo>
                <a:lnTo>
                  <a:pt x="2029531" y="1361678"/>
                </a:lnTo>
                <a:lnTo>
                  <a:pt x="2046207" y="1367631"/>
                </a:lnTo>
                <a:lnTo>
                  <a:pt x="2079161" y="1379141"/>
                </a:lnTo>
                <a:lnTo>
                  <a:pt x="2095440" y="1385094"/>
                </a:lnTo>
                <a:lnTo>
                  <a:pt x="2112116" y="1391444"/>
                </a:lnTo>
                <a:lnTo>
                  <a:pt x="2127998" y="1397397"/>
                </a:lnTo>
                <a:lnTo>
                  <a:pt x="2143085" y="1404144"/>
                </a:lnTo>
                <a:lnTo>
                  <a:pt x="2150232" y="1407716"/>
                </a:lnTo>
                <a:lnTo>
                  <a:pt x="2157776" y="1411684"/>
                </a:lnTo>
                <a:lnTo>
                  <a:pt x="2164923" y="1416050"/>
                </a:lnTo>
                <a:lnTo>
                  <a:pt x="2171673" y="1420019"/>
                </a:lnTo>
                <a:lnTo>
                  <a:pt x="2178423" y="1424384"/>
                </a:lnTo>
                <a:lnTo>
                  <a:pt x="2184775" y="1429147"/>
                </a:lnTo>
                <a:lnTo>
                  <a:pt x="2191128" y="1433909"/>
                </a:lnTo>
                <a:lnTo>
                  <a:pt x="2196687" y="1439069"/>
                </a:lnTo>
                <a:lnTo>
                  <a:pt x="2202245" y="1445022"/>
                </a:lnTo>
                <a:lnTo>
                  <a:pt x="2207804" y="1450578"/>
                </a:lnTo>
                <a:lnTo>
                  <a:pt x="2212965" y="1456928"/>
                </a:lnTo>
                <a:lnTo>
                  <a:pt x="2217333" y="1463278"/>
                </a:lnTo>
                <a:lnTo>
                  <a:pt x="2221700" y="1470422"/>
                </a:lnTo>
                <a:lnTo>
                  <a:pt x="2225274" y="1477566"/>
                </a:lnTo>
                <a:lnTo>
                  <a:pt x="2228847" y="1485503"/>
                </a:lnTo>
                <a:lnTo>
                  <a:pt x="2232023" y="1493441"/>
                </a:lnTo>
                <a:lnTo>
                  <a:pt x="2232023" y="1519634"/>
                </a:lnTo>
                <a:lnTo>
                  <a:pt x="2232817" y="1552178"/>
                </a:lnTo>
                <a:lnTo>
                  <a:pt x="2234406" y="1628378"/>
                </a:lnTo>
                <a:lnTo>
                  <a:pt x="2235597" y="1668859"/>
                </a:lnTo>
                <a:lnTo>
                  <a:pt x="2236391" y="1708150"/>
                </a:lnTo>
                <a:lnTo>
                  <a:pt x="2236788" y="1745059"/>
                </a:lnTo>
                <a:lnTo>
                  <a:pt x="2236391" y="1778000"/>
                </a:lnTo>
                <a:lnTo>
                  <a:pt x="374650" y="1778000"/>
                </a:lnTo>
                <a:lnTo>
                  <a:pt x="374650" y="1745059"/>
                </a:lnTo>
                <a:lnTo>
                  <a:pt x="374650" y="1708150"/>
                </a:lnTo>
                <a:lnTo>
                  <a:pt x="375444" y="1668859"/>
                </a:lnTo>
                <a:lnTo>
                  <a:pt x="376238" y="1628378"/>
                </a:lnTo>
                <a:lnTo>
                  <a:pt x="377826" y="1552178"/>
                </a:lnTo>
                <a:lnTo>
                  <a:pt x="378620" y="1519634"/>
                </a:lnTo>
                <a:lnTo>
                  <a:pt x="379017" y="1493441"/>
                </a:lnTo>
                <a:lnTo>
                  <a:pt x="381797" y="1485503"/>
                </a:lnTo>
                <a:lnTo>
                  <a:pt x="385370" y="1477566"/>
                </a:lnTo>
                <a:lnTo>
                  <a:pt x="389341" y="1470422"/>
                </a:lnTo>
                <a:lnTo>
                  <a:pt x="393311" y="1463278"/>
                </a:lnTo>
                <a:lnTo>
                  <a:pt x="398076" y="1456928"/>
                </a:lnTo>
                <a:lnTo>
                  <a:pt x="403237" y="1450578"/>
                </a:lnTo>
                <a:lnTo>
                  <a:pt x="408399" y="1445022"/>
                </a:lnTo>
                <a:lnTo>
                  <a:pt x="413957" y="1439069"/>
                </a:lnTo>
                <a:lnTo>
                  <a:pt x="419516" y="1433909"/>
                </a:lnTo>
                <a:lnTo>
                  <a:pt x="425869" y="1429147"/>
                </a:lnTo>
                <a:lnTo>
                  <a:pt x="432618" y="1424384"/>
                </a:lnTo>
                <a:lnTo>
                  <a:pt x="438971" y="1420019"/>
                </a:lnTo>
                <a:lnTo>
                  <a:pt x="445721" y="1416050"/>
                </a:lnTo>
                <a:lnTo>
                  <a:pt x="452868" y="1411684"/>
                </a:lnTo>
                <a:lnTo>
                  <a:pt x="460412" y="1407716"/>
                </a:lnTo>
                <a:lnTo>
                  <a:pt x="467558" y="1404144"/>
                </a:lnTo>
                <a:lnTo>
                  <a:pt x="482646" y="1397397"/>
                </a:lnTo>
                <a:lnTo>
                  <a:pt x="498925" y="1391444"/>
                </a:lnTo>
                <a:lnTo>
                  <a:pt x="515204" y="1385094"/>
                </a:lnTo>
                <a:lnTo>
                  <a:pt x="531483" y="1379141"/>
                </a:lnTo>
                <a:lnTo>
                  <a:pt x="564437" y="1367631"/>
                </a:lnTo>
                <a:lnTo>
                  <a:pt x="581113" y="1361678"/>
                </a:lnTo>
                <a:lnTo>
                  <a:pt x="597392" y="1354931"/>
                </a:lnTo>
                <a:lnTo>
                  <a:pt x="669257" y="1324372"/>
                </a:lnTo>
                <a:lnTo>
                  <a:pt x="743504" y="1292622"/>
                </a:lnTo>
                <a:lnTo>
                  <a:pt x="817354" y="1261269"/>
                </a:lnTo>
                <a:lnTo>
                  <a:pt x="888822" y="1231106"/>
                </a:lnTo>
                <a:lnTo>
                  <a:pt x="969025" y="1209278"/>
                </a:lnTo>
                <a:lnTo>
                  <a:pt x="974981" y="1204516"/>
                </a:lnTo>
                <a:lnTo>
                  <a:pt x="980937" y="1198959"/>
                </a:lnTo>
                <a:lnTo>
                  <a:pt x="986892" y="1192609"/>
                </a:lnTo>
                <a:lnTo>
                  <a:pt x="992848" y="1184672"/>
                </a:lnTo>
                <a:lnTo>
                  <a:pt x="998407" y="1176734"/>
                </a:lnTo>
                <a:lnTo>
                  <a:pt x="1003965" y="1168003"/>
                </a:lnTo>
                <a:lnTo>
                  <a:pt x="1009524" y="1158478"/>
                </a:lnTo>
                <a:lnTo>
                  <a:pt x="1015083" y="1149350"/>
                </a:lnTo>
                <a:lnTo>
                  <a:pt x="1025009" y="1129903"/>
                </a:lnTo>
                <a:lnTo>
                  <a:pt x="1034141" y="1111250"/>
                </a:lnTo>
                <a:lnTo>
                  <a:pt x="1049228" y="1078309"/>
                </a:lnTo>
                <a:lnTo>
                  <a:pt x="1087345" y="1068784"/>
                </a:lnTo>
                <a:lnTo>
                  <a:pt x="1085359" y="1060450"/>
                </a:lnTo>
                <a:lnTo>
                  <a:pt x="1082977" y="1053306"/>
                </a:lnTo>
                <a:lnTo>
                  <a:pt x="1080595" y="1046163"/>
                </a:lnTo>
                <a:lnTo>
                  <a:pt x="1077419" y="1040209"/>
                </a:lnTo>
                <a:lnTo>
                  <a:pt x="1074242" y="1034653"/>
                </a:lnTo>
                <a:lnTo>
                  <a:pt x="1071066" y="1029891"/>
                </a:lnTo>
                <a:lnTo>
                  <a:pt x="1067492" y="1025525"/>
                </a:lnTo>
                <a:lnTo>
                  <a:pt x="1063125" y="1020763"/>
                </a:lnTo>
                <a:lnTo>
                  <a:pt x="1055978" y="1012825"/>
                </a:lnTo>
                <a:lnTo>
                  <a:pt x="1048434" y="1004491"/>
                </a:lnTo>
                <a:lnTo>
                  <a:pt x="1045258" y="1000125"/>
                </a:lnTo>
                <a:lnTo>
                  <a:pt x="1042082" y="995363"/>
                </a:lnTo>
                <a:lnTo>
                  <a:pt x="1038905" y="989409"/>
                </a:lnTo>
                <a:lnTo>
                  <a:pt x="1036523" y="983456"/>
                </a:lnTo>
                <a:lnTo>
                  <a:pt x="1022229" y="830659"/>
                </a:lnTo>
                <a:lnTo>
                  <a:pt x="1021832" y="831056"/>
                </a:lnTo>
                <a:lnTo>
                  <a:pt x="1020641" y="831056"/>
                </a:lnTo>
                <a:lnTo>
                  <a:pt x="1016671" y="830659"/>
                </a:lnTo>
                <a:lnTo>
                  <a:pt x="1010715" y="829469"/>
                </a:lnTo>
                <a:lnTo>
                  <a:pt x="1003965" y="828278"/>
                </a:lnTo>
                <a:lnTo>
                  <a:pt x="990863" y="824309"/>
                </a:lnTo>
                <a:lnTo>
                  <a:pt x="985701" y="822325"/>
                </a:lnTo>
                <a:lnTo>
                  <a:pt x="982525" y="821134"/>
                </a:lnTo>
                <a:lnTo>
                  <a:pt x="978157" y="817959"/>
                </a:lnTo>
                <a:lnTo>
                  <a:pt x="973790" y="814388"/>
                </a:lnTo>
                <a:lnTo>
                  <a:pt x="969819" y="810419"/>
                </a:lnTo>
                <a:lnTo>
                  <a:pt x="966246" y="805656"/>
                </a:lnTo>
                <a:lnTo>
                  <a:pt x="962673" y="800497"/>
                </a:lnTo>
                <a:lnTo>
                  <a:pt x="959496" y="794941"/>
                </a:lnTo>
                <a:lnTo>
                  <a:pt x="956717" y="788988"/>
                </a:lnTo>
                <a:lnTo>
                  <a:pt x="953541" y="783034"/>
                </a:lnTo>
                <a:lnTo>
                  <a:pt x="951158" y="776684"/>
                </a:lnTo>
                <a:lnTo>
                  <a:pt x="948776" y="769541"/>
                </a:lnTo>
                <a:lnTo>
                  <a:pt x="944409" y="755253"/>
                </a:lnTo>
                <a:lnTo>
                  <a:pt x="941232" y="740172"/>
                </a:lnTo>
                <a:lnTo>
                  <a:pt x="938056" y="724694"/>
                </a:lnTo>
                <a:lnTo>
                  <a:pt x="935674" y="708819"/>
                </a:lnTo>
                <a:lnTo>
                  <a:pt x="934085" y="693341"/>
                </a:lnTo>
                <a:lnTo>
                  <a:pt x="932497" y="677466"/>
                </a:lnTo>
                <a:lnTo>
                  <a:pt x="931306" y="662781"/>
                </a:lnTo>
                <a:lnTo>
                  <a:pt x="929321" y="635000"/>
                </a:lnTo>
                <a:lnTo>
                  <a:pt x="926939" y="611981"/>
                </a:lnTo>
                <a:lnTo>
                  <a:pt x="926939" y="607616"/>
                </a:lnTo>
                <a:lnTo>
                  <a:pt x="927733" y="603250"/>
                </a:lnTo>
                <a:lnTo>
                  <a:pt x="929321" y="598884"/>
                </a:lnTo>
                <a:lnTo>
                  <a:pt x="931306" y="594519"/>
                </a:lnTo>
                <a:lnTo>
                  <a:pt x="935674" y="585391"/>
                </a:lnTo>
                <a:lnTo>
                  <a:pt x="940835" y="575866"/>
                </a:lnTo>
                <a:lnTo>
                  <a:pt x="943217" y="570706"/>
                </a:lnTo>
                <a:lnTo>
                  <a:pt x="945600" y="565150"/>
                </a:lnTo>
                <a:lnTo>
                  <a:pt x="947585" y="559594"/>
                </a:lnTo>
                <a:lnTo>
                  <a:pt x="949173" y="553641"/>
                </a:lnTo>
                <a:lnTo>
                  <a:pt x="950364" y="547291"/>
                </a:lnTo>
                <a:lnTo>
                  <a:pt x="950761" y="539750"/>
                </a:lnTo>
                <a:lnTo>
                  <a:pt x="950364" y="532606"/>
                </a:lnTo>
                <a:lnTo>
                  <a:pt x="949173" y="524669"/>
                </a:lnTo>
                <a:lnTo>
                  <a:pt x="944409" y="500856"/>
                </a:lnTo>
                <a:lnTo>
                  <a:pt x="940438" y="477441"/>
                </a:lnTo>
                <a:lnTo>
                  <a:pt x="937262" y="454422"/>
                </a:lnTo>
                <a:lnTo>
                  <a:pt x="934880" y="432197"/>
                </a:lnTo>
                <a:lnTo>
                  <a:pt x="933291" y="410766"/>
                </a:lnTo>
                <a:lnTo>
                  <a:pt x="932100" y="389334"/>
                </a:lnTo>
                <a:lnTo>
                  <a:pt x="931703" y="368300"/>
                </a:lnTo>
                <a:lnTo>
                  <a:pt x="932100" y="348059"/>
                </a:lnTo>
                <a:lnTo>
                  <a:pt x="932894" y="328613"/>
                </a:lnTo>
                <a:lnTo>
                  <a:pt x="934483" y="309563"/>
                </a:lnTo>
                <a:lnTo>
                  <a:pt x="936468" y="290909"/>
                </a:lnTo>
                <a:lnTo>
                  <a:pt x="939247" y="273447"/>
                </a:lnTo>
                <a:lnTo>
                  <a:pt x="942423" y="255984"/>
                </a:lnTo>
                <a:lnTo>
                  <a:pt x="946394" y="239713"/>
                </a:lnTo>
                <a:lnTo>
                  <a:pt x="950761" y="223441"/>
                </a:lnTo>
                <a:lnTo>
                  <a:pt x="956320" y="207566"/>
                </a:lnTo>
                <a:lnTo>
                  <a:pt x="961482" y="193278"/>
                </a:lnTo>
                <a:lnTo>
                  <a:pt x="967437" y="178991"/>
                </a:lnTo>
                <a:lnTo>
                  <a:pt x="973790" y="165497"/>
                </a:lnTo>
                <a:lnTo>
                  <a:pt x="980937" y="152400"/>
                </a:lnTo>
                <a:lnTo>
                  <a:pt x="988481" y="140494"/>
                </a:lnTo>
                <a:lnTo>
                  <a:pt x="996421" y="129381"/>
                </a:lnTo>
                <a:lnTo>
                  <a:pt x="1004362" y="118269"/>
                </a:lnTo>
                <a:lnTo>
                  <a:pt x="1013494" y="108347"/>
                </a:lnTo>
                <a:lnTo>
                  <a:pt x="1022229" y="99219"/>
                </a:lnTo>
                <a:lnTo>
                  <a:pt x="1031758" y="90091"/>
                </a:lnTo>
                <a:lnTo>
                  <a:pt x="1041685" y="82550"/>
                </a:lnTo>
                <a:lnTo>
                  <a:pt x="1051611" y="75406"/>
                </a:lnTo>
                <a:lnTo>
                  <a:pt x="1061934" y="68659"/>
                </a:lnTo>
                <a:lnTo>
                  <a:pt x="1073051" y="63103"/>
                </a:lnTo>
                <a:lnTo>
                  <a:pt x="1084168" y="58341"/>
                </a:lnTo>
                <a:lnTo>
                  <a:pt x="1095683" y="53975"/>
                </a:lnTo>
                <a:lnTo>
                  <a:pt x="1112358" y="47228"/>
                </a:lnTo>
                <a:lnTo>
                  <a:pt x="1131019" y="40084"/>
                </a:lnTo>
                <a:lnTo>
                  <a:pt x="1150872" y="32544"/>
                </a:lnTo>
                <a:lnTo>
                  <a:pt x="1171915" y="25400"/>
                </a:lnTo>
                <a:lnTo>
                  <a:pt x="1194547" y="18653"/>
                </a:lnTo>
                <a:lnTo>
                  <a:pt x="1206458" y="15875"/>
                </a:lnTo>
                <a:lnTo>
                  <a:pt x="1218369" y="12303"/>
                </a:lnTo>
                <a:lnTo>
                  <a:pt x="1230281" y="9525"/>
                </a:lnTo>
                <a:lnTo>
                  <a:pt x="1242986" y="7144"/>
                </a:lnTo>
                <a:lnTo>
                  <a:pt x="1255294" y="5159"/>
                </a:lnTo>
                <a:lnTo>
                  <a:pt x="1268397" y="3175"/>
                </a:lnTo>
                <a:lnTo>
                  <a:pt x="1281102" y="1588"/>
                </a:lnTo>
                <a:lnTo>
                  <a:pt x="1294602" y="794"/>
                </a:lnTo>
                <a:lnTo>
                  <a:pt x="1307704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" name="图片 1" descr="R-C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5880" y="1893570"/>
            <a:ext cx="5632450" cy="4135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bldLvl="0" animBg="1"/>
      <p:bldP spid="6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Shape 2666"/>
          <p:cNvSpPr/>
          <p:nvPr/>
        </p:nvSpPr>
        <p:spPr>
          <a:xfrm>
            <a:off x="766809" y="1819275"/>
            <a:ext cx="4813935" cy="734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引领教育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社会价值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Shape 2667"/>
          <p:cNvSpPr txBox="1"/>
          <p:nvPr/>
        </p:nvSpPr>
        <p:spPr>
          <a:xfrm>
            <a:off x="1069340" y="2948940"/>
            <a:ext cx="5097780" cy="1456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lang="zh-CN" altLang="id-ID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495300" y="1351280"/>
            <a:ext cx="772795" cy="467995"/>
          </a:xfrm>
          <a:custGeom>
            <a:avLst/>
            <a:gdLst/>
            <a:ahLst/>
            <a:cxnLst/>
            <a:rect l="0" t="0" r="r" b="b"/>
            <a:pathLst>
              <a:path w="2608263" h="1778000">
                <a:moveTo>
                  <a:pt x="1956693" y="381000"/>
                </a:moveTo>
                <a:lnTo>
                  <a:pt x="1966217" y="381397"/>
                </a:lnTo>
                <a:lnTo>
                  <a:pt x="1975740" y="382192"/>
                </a:lnTo>
                <a:lnTo>
                  <a:pt x="1986057" y="382986"/>
                </a:lnTo>
                <a:lnTo>
                  <a:pt x="1995581" y="384575"/>
                </a:lnTo>
                <a:lnTo>
                  <a:pt x="2005501" y="386562"/>
                </a:lnTo>
                <a:lnTo>
                  <a:pt x="2015819" y="388548"/>
                </a:lnTo>
                <a:lnTo>
                  <a:pt x="2025739" y="391726"/>
                </a:lnTo>
                <a:lnTo>
                  <a:pt x="2035263" y="394904"/>
                </a:lnTo>
                <a:lnTo>
                  <a:pt x="2045580" y="398876"/>
                </a:lnTo>
                <a:lnTo>
                  <a:pt x="2055500" y="403246"/>
                </a:lnTo>
                <a:lnTo>
                  <a:pt x="2065421" y="408807"/>
                </a:lnTo>
                <a:lnTo>
                  <a:pt x="2075738" y="414766"/>
                </a:lnTo>
                <a:lnTo>
                  <a:pt x="2101927" y="438998"/>
                </a:lnTo>
                <a:lnTo>
                  <a:pt x="2143990" y="446149"/>
                </a:lnTo>
                <a:lnTo>
                  <a:pt x="2147958" y="448929"/>
                </a:lnTo>
                <a:lnTo>
                  <a:pt x="2151926" y="452107"/>
                </a:lnTo>
                <a:lnTo>
                  <a:pt x="2155497" y="455683"/>
                </a:lnTo>
                <a:lnTo>
                  <a:pt x="2158672" y="459655"/>
                </a:lnTo>
                <a:lnTo>
                  <a:pt x="2161847" y="464025"/>
                </a:lnTo>
                <a:lnTo>
                  <a:pt x="2164624" y="468395"/>
                </a:lnTo>
                <a:lnTo>
                  <a:pt x="2169783" y="477531"/>
                </a:lnTo>
                <a:lnTo>
                  <a:pt x="2173751" y="485874"/>
                </a:lnTo>
                <a:lnTo>
                  <a:pt x="2176529" y="493024"/>
                </a:lnTo>
                <a:lnTo>
                  <a:pt x="2179306" y="499380"/>
                </a:lnTo>
                <a:lnTo>
                  <a:pt x="2182878" y="516064"/>
                </a:lnTo>
                <a:lnTo>
                  <a:pt x="2186052" y="532749"/>
                </a:lnTo>
                <a:lnTo>
                  <a:pt x="2188036" y="549433"/>
                </a:lnTo>
                <a:lnTo>
                  <a:pt x="2189623" y="565720"/>
                </a:lnTo>
                <a:lnTo>
                  <a:pt x="2190417" y="582008"/>
                </a:lnTo>
                <a:lnTo>
                  <a:pt x="2190814" y="598692"/>
                </a:lnTo>
                <a:lnTo>
                  <a:pt x="2190814" y="615376"/>
                </a:lnTo>
                <a:lnTo>
                  <a:pt x="2190417" y="632855"/>
                </a:lnTo>
                <a:lnTo>
                  <a:pt x="2190020" y="642389"/>
                </a:lnTo>
                <a:lnTo>
                  <a:pt x="2188830" y="656293"/>
                </a:lnTo>
                <a:lnTo>
                  <a:pt x="2185259" y="692840"/>
                </a:lnTo>
                <a:lnTo>
                  <a:pt x="2183671" y="711908"/>
                </a:lnTo>
                <a:lnTo>
                  <a:pt x="2182878" y="730578"/>
                </a:lnTo>
                <a:lnTo>
                  <a:pt x="2182084" y="746468"/>
                </a:lnTo>
                <a:lnTo>
                  <a:pt x="2182481" y="753221"/>
                </a:lnTo>
                <a:lnTo>
                  <a:pt x="2182878" y="758386"/>
                </a:lnTo>
                <a:lnTo>
                  <a:pt x="2183671" y="765139"/>
                </a:lnTo>
                <a:lnTo>
                  <a:pt x="2184862" y="771098"/>
                </a:lnTo>
                <a:lnTo>
                  <a:pt x="2186449" y="775865"/>
                </a:lnTo>
                <a:lnTo>
                  <a:pt x="2188433" y="779837"/>
                </a:lnTo>
                <a:lnTo>
                  <a:pt x="2192798" y="787782"/>
                </a:lnTo>
                <a:lnTo>
                  <a:pt x="2195179" y="792152"/>
                </a:lnTo>
                <a:lnTo>
                  <a:pt x="2198353" y="798508"/>
                </a:lnTo>
                <a:lnTo>
                  <a:pt x="2200734" y="804069"/>
                </a:lnTo>
                <a:lnTo>
                  <a:pt x="2202719" y="810028"/>
                </a:lnTo>
                <a:lnTo>
                  <a:pt x="2204306" y="815987"/>
                </a:lnTo>
                <a:lnTo>
                  <a:pt x="2205496" y="822343"/>
                </a:lnTo>
                <a:lnTo>
                  <a:pt x="2206687" y="829096"/>
                </a:lnTo>
                <a:lnTo>
                  <a:pt x="2207480" y="835452"/>
                </a:lnTo>
                <a:lnTo>
                  <a:pt x="2207877" y="842205"/>
                </a:lnTo>
                <a:lnTo>
                  <a:pt x="2207877" y="848561"/>
                </a:lnTo>
                <a:lnTo>
                  <a:pt x="2207480" y="862465"/>
                </a:lnTo>
                <a:lnTo>
                  <a:pt x="2206290" y="875177"/>
                </a:lnTo>
                <a:lnTo>
                  <a:pt x="2204306" y="887889"/>
                </a:lnTo>
                <a:lnTo>
                  <a:pt x="2202321" y="899806"/>
                </a:lnTo>
                <a:lnTo>
                  <a:pt x="2199544" y="913312"/>
                </a:lnTo>
                <a:lnTo>
                  <a:pt x="2197560" y="920463"/>
                </a:lnTo>
                <a:lnTo>
                  <a:pt x="2195179" y="927613"/>
                </a:lnTo>
                <a:lnTo>
                  <a:pt x="2192798" y="934367"/>
                </a:lnTo>
                <a:lnTo>
                  <a:pt x="2190020" y="941517"/>
                </a:lnTo>
                <a:lnTo>
                  <a:pt x="2186846" y="947873"/>
                </a:lnTo>
                <a:lnTo>
                  <a:pt x="2183275" y="953037"/>
                </a:lnTo>
                <a:lnTo>
                  <a:pt x="2181291" y="955818"/>
                </a:lnTo>
                <a:lnTo>
                  <a:pt x="2178909" y="958201"/>
                </a:lnTo>
                <a:lnTo>
                  <a:pt x="2176132" y="960188"/>
                </a:lnTo>
                <a:lnTo>
                  <a:pt x="2173354" y="961777"/>
                </a:lnTo>
                <a:lnTo>
                  <a:pt x="2167799" y="965749"/>
                </a:lnTo>
                <a:lnTo>
                  <a:pt x="2162243" y="968530"/>
                </a:lnTo>
                <a:lnTo>
                  <a:pt x="2156291" y="971708"/>
                </a:lnTo>
                <a:lnTo>
                  <a:pt x="2151133" y="975283"/>
                </a:lnTo>
                <a:lnTo>
                  <a:pt x="2147958" y="977269"/>
                </a:lnTo>
                <a:lnTo>
                  <a:pt x="2145974" y="979653"/>
                </a:lnTo>
                <a:lnTo>
                  <a:pt x="2143593" y="982434"/>
                </a:lnTo>
                <a:lnTo>
                  <a:pt x="2142006" y="985612"/>
                </a:lnTo>
                <a:lnTo>
                  <a:pt x="2139625" y="990379"/>
                </a:lnTo>
                <a:lnTo>
                  <a:pt x="2137641" y="995543"/>
                </a:lnTo>
                <a:lnTo>
                  <a:pt x="2136450" y="1000707"/>
                </a:lnTo>
                <a:lnTo>
                  <a:pt x="2135260" y="1005871"/>
                </a:lnTo>
                <a:lnTo>
                  <a:pt x="2134466" y="1011433"/>
                </a:lnTo>
                <a:lnTo>
                  <a:pt x="2133673" y="1016597"/>
                </a:lnTo>
                <a:lnTo>
                  <a:pt x="2132879" y="1028514"/>
                </a:lnTo>
                <a:lnTo>
                  <a:pt x="2132085" y="1039637"/>
                </a:lnTo>
                <a:lnTo>
                  <a:pt x="2131292" y="1051158"/>
                </a:lnTo>
                <a:lnTo>
                  <a:pt x="2130895" y="1056719"/>
                </a:lnTo>
                <a:lnTo>
                  <a:pt x="2130101" y="1061883"/>
                </a:lnTo>
                <a:lnTo>
                  <a:pt x="2128911" y="1067445"/>
                </a:lnTo>
                <a:lnTo>
                  <a:pt x="2127721" y="1072212"/>
                </a:lnTo>
                <a:lnTo>
                  <a:pt x="2125736" y="1078170"/>
                </a:lnTo>
                <a:lnTo>
                  <a:pt x="2123355" y="1082937"/>
                </a:lnTo>
                <a:lnTo>
                  <a:pt x="2120578" y="1087307"/>
                </a:lnTo>
                <a:lnTo>
                  <a:pt x="2117800" y="1091280"/>
                </a:lnTo>
                <a:lnTo>
                  <a:pt x="2112245" y="1098430"/>
                </a:lnTo>
                <a:lnTo>
                  <a:pt x="2106293" y="1105183"/>
                </a:lnTo>
                <a:lnTo>
                  <a:pt x="2103515" y="1109156"/>
                </a:lnTo>
                <a:lnTo>
                  <a:pt x="2101134" y="1112731"/>
                </a:lnTo>
                <a:lnTo>
                  <a:pt x="2098356" y="1116703"/>
                </a:lnTo>
                <a:lnTo>
                  <a:pt x="2096372" y="1121470"/>
                </a:lnTo>
                <a:lnTo>
                  <a:pt x="2093991" y="1126237"/>
                </a:lnTo>
                <a:lnTo>
                  <a:pt x="2092801" y="1131799"/>
                </a:lnTo>
                <a:lnTo>
                  <a:pt x="2091610" y="1138155"/>
                </a:lnTo>
                <a:lnTo>
                  <a:pt x="2090817" y="1145305"/>
                </a:lnTo>
                <a:lnTo>
                  <a:pt x="2127721" y="1150470"/>
                </a:lnTo>
                <a:lnTo>
                  <a:pt x="2138435" y="1173907"/>
                </a:lnTo>
                <a:lnTo>
                  <a:pt x="2144783" y="1187016"/>
                </a:lnTo>
                <a:lnTo>
                  <a:pt x="2152323" y="1201317"/>
                </a:lnTo>
                <a:lnTo>
                  <a:pt x="2159863" y="1214426"/>
                </a:lnTo>
                <a:lnTo>
                  <a:pt x="2163831" y="1220782"/>
                </a:lnTo>
                <a:lnTo>
                  <a:pt x="2167799" y="1226741"/>
                </a:lnTo>
                <a:lnTo>
                  <a:pt x="2171767" y="1231905"/>
                </a:lnTo>
                <a:lnTo>
                  <a:pt x="2175735" y="1236672"/>
                </a:lnTo>
                <a:lnTo>
                  <a:pt x="2180497" y="1240645"/>
                </a:lnTo>
                <a:lnTo>
                  <a:pt x="2184862" y="1243823"/>
                </a:lnTo>
                <a:lnTo>
                  <a:pt x="2241606" y="1259713"/>
                </a:lnTo>
                <a:lnTo>
                  <a:pt x="2293192" y="1281164"/>
                </a:lnTo>
                <a:lnTo>
                  <a:pt x="2345572" y="1303807"/>
                </a:lnTo>
                <a:lnTo>
                  <a:pt x="2397951" y="1326053"/>
                </a:lnTo>
                <a:lnTo>
                  <a:pt x="2449140" y="1347902"/>
                </a:lnTo>
                <a:lnTo>
                  <a:pt x="2461045" y="1352669"/>
                </a:lnTo>
                <a:lnTo>
                  <a:pt x="2472552" y="1356641"/>
                </a:lnTo>
                <a:lnTo>
                  <a:pt x="2496361" y="1365381"/>
                </a:lnTo>
                <a:lnTo>
                  <a:pt x="2519773" y="1373723"/>
                </a:lnTo>
                <a:lnTo>
                  <a:pt x="2530884" y="1378093"/>
                </a:lnTo>
                <a:lnTo>
                  <a:pt x="2541995" y="1382860"/>
                </a:lnTo>
                <a:lnTo>
                  <a:pt x="2552312" y="1388421"/>
                </a:lnTo>
                <a:lnTo>
                  <a:pt x="2562233" y="1394380"/>
                </a:lnTo>
                <a:lnTo>
                  <a:pt x="2566597" y="1397558"/>
                </a:lnTo>
                <a:lnTo>
                  <a:pt x="2571756" y="1400736"/>
                </a:lnTo>
                <a:lnTo>
                  <a:pt x="2576121" y="1404311"/>
                </a:lnTo>
                <a:lnTo>
                  <a:pt x="2580089" y="1407886"/>
                </a:lnTo>
                <a:lnTo>
                  <a:pt x="2584057" y="1411859"/>
                </a:lnTo>
                <a:lnTo>
                  <a:pt x="2587629" y="1416228"/>
                </a:lnTo>
                <a:lnTo>
                  <a:pt x="2591200" y="1420598"/>
                </a:lnTo>
                <a:lnTo>
                  <a:pt x="2594375" y="1425365"/>
                </a:lnTo>
                <a:lnTo>
                  <a:pt x="2597946" y="1430132"/>
                </a:lnTo>
                <a:lnTo>
                  <a:pt x="2600723" y="1435296"/>
                </a:lnTo>
                <a:lnTo>
                  <a:pt x="2603105" y="1440858"/>
                </a:lnTo>
                <a:lnTo>
                  <a:pt x="2605089" y="1446817"/>
                </a:lnTo>
                <a:lnTo>
                  <a:pt x="2605485" y="1465487"/>
                </a:lnTo>
                <a:lnTo>
                  <a:pt x="2605882" y="1488528"/>
                </a:lnTo>
                <a:lnTo>
                  <a:pt x="2607073" y="1542951"/>
                </a:lnTo>
                <a:lnTo>
                  <a:pt x="2608263" y="1599757"/>
                </a:lnTo>
                <a:lnTo>
                  <a:pt x="2608263" y="1625975"/>
                </a:lnTo>
                <a:lnTo>
                  <a:pt x="2608263" y="1649413"/>
                </a:lnTo>
                <a:lnTo>
                  <a:pt x="2308271" y="1649413"/>
                </a:lnTo>
                <a:lnTo>
                  <a:pt x="2307081" y="1594196"/>
                </a:lnTo>
                <a:lnTo>
                  <a:pt x="2305493" y="1538581"/>
                </a:lnTo>
                <a:lnTo>
                  <a:pt x="2305097" y="1494486"/>
                </a:lnTo>
                <a:lnTo>
                  <a:pt x="2305097" y="1482172"/>
                </a:lnTo>
                <a:lnTo>
                  <a:pt x="2301129" y="1470651"/>
                </a:lnTo>
                <a:lnTo>
                  <a:pt x="2297557" y="1461117"/>
                </a:lnTo>
                <a:lnTo>
                  <a:pt x="2293986" y="1451981"/>
                </a:lnTo>
                <a:lnTo>
                  <a:pt x="2289224" y="1443241"/>
                </a:lnTo>
                <a:lnTo>
                  <a:pt x="2284859" y="1434899"/>
                </a:lnTo>
                <a:lnTo>
                  <a:pt x="2280097" y="1426954"/>
                </a:lnTo>
                <a:lnTo>
                  <a:pt x="2275335" y="1419406"/>
                </a:lnTo>
                <a:lnTo>
                  <a:pt x="2270177" y="1411859"/>
                </a:lnTo>
                <a:lnTo>
                  <a:pt x="2264621" y="1405106"/>
                </a:lnTo>
                <a:lnTo>
                  <a:pt x="2258669" y="1398352"/>
                </a:lnTo>
                <a:lnTo>
                  <a:pt x="2252717" y="1391996"/>
                </a:lnTo>
                <a:lnTo>
                  <a:pt x="2246765" y="1386435"/>
                </a:lnTo>
                <a:lnTo>
                  <a:pt x="2240416" y="1380079"/>
                </a:lnTo>
                <a:lnTo>
                  <a:pt x="2234067" y="1374915"/>
                </a:lnTo>
                <a:lnTo>
                  <a:pt x="2226924" y="1369750"/>
                </a:lnTo>
                <a:lnTo>
                  <a:pt x="2220178" y="1364983"/>
                </a:lnTo>
                <a:lnTo>
                  <a:pt x="2213433" y="1360217"/>
                </a:lnTo>
                <a:lnTo>
                  <a:pt x="2206290" y="1355450"/>
                </a:lnTo>
                <a:lnTo>
                  <a:pt x="2198750" y="1351080"/>
                </a:lnTo>
                <a:lnTo>
                  <a:pt x="2184465" y="1343532"/>
                </a:lnTo>
                <a:lnTo>
                  <a:pt x="2169386" y="1336382"/>
                </a:lnTo>
                <a:lnTo>
                  <a:pt x="2154307" y="1330026"/>
                </a:lnTo>
                <a:lnTo>
                  <a:pt x="2139228" y="1323670"/>
                </a:lnTo>
                <a:lnTo>
                  <a:pt x="2124546" y="1318108"/>
                </a:lnTo>
                <a:lnTo>
                  <a:pt x="2095578" y="1307780"/>
                </a:lnTo>
                <a:lnTo>
                  <a:pt x="2067405" y="1297849"/>
                </a:lnTo>
                <a:lnTo>
                  <a:pt x="2053913" y="1293082"/>
                </a:lnTo>
                <a:lnTo>
                  <a:pt x="2041215" y="1287917"/>
                </a:lnTo>
                <a:lnTo>
                  <a:pt x="1985264" y="1263685"/>
                </a:lnTo>
                <a:lnTo>
                  <a:pt x="1926932" y="1239056"/>
                </a:lnTo>
                <a:lnTo>
                  <a:pt x="1840427" y="1202112"/>
                </a:lnTo>
                <a:lnTo>
                  <a:pt x="1797571" y="1183441"/>
                </a:lnTo>
                <a:lnTo>
                  <a:pt x="1755111" y="1166359"/>
                </a:lnTo>
                <a:lnTo>
                  <a:pt x="1762651" y="1150470"/>
                </a:lnTo>
                <a:lnTo>
                  <a:pt x="1790031" y="1143716"/>
                </a:lnTo>
                <a:lnTo>
                  <a:pt x="1788047" y="1138155"/>
                </a:lnTo>
                <a:lnTo>
                  <a:pt x="1786460" y="1132196"/>
                </a:lnTo>
                <a:lnTo>
                  <a:pt x="1784873" y="1127429"/>
                </a:lnTo>
                <a:lnTo>
                  <a:pt x="1782492" y="1123457"/>
                </a:lnTo>
                <a:lnTo>
                  <a:pt x="1780111" y="1119484"/>
                </a:lnTo>
                <a:lnTo>
                  <a:pt x="1777730" y="1115909"/>
                </a:lnTo>
                <a:lnTo>
                  <a:pt x="1772571" y="1109950"/>
                </a:lnTo>
                <a:lnTo>
                  <a:pt x="1767413" y="1103594"/>
                </a:lnTo>
                <a:lnTo>
                  <a:pt x="1762254" y="1097636"/>
                </a:lnTo>
                <a:lnTo>
                  <a:pt x="1759476" y="1094458"/>
                </a:lnTo>
                <a:lnTo>
                  <a:pt x="1757095" y="1091280"/>
                </a:lnTo>
                <a:lnTo>
                  <a:pt x="1755111" y="1087307"/>
                </a:lnTo>
                <a:lnTo>
                  <a:pt x="1753524" y="1082937"/>
                </a:lnTo>
                <a:lnTo>
                  <a:pt x="1743207" y="973694"/>
                </a:lnTo>
                <a:lnTo>
                  <a:pt x="1743207" y="974091"/>
                </a:lnTo>
                <a:lnTo>
                  <a:pt x="1742413" y="974091"/>
                </a:lnTo>
                <a:lnTo>
                  <a:pt x="1739636" y="973694"/>
                </a:lnTo>
                <a:lnTo>
                  <a:pt x="1730112" y="972105"/>
                </a:lnTo>
                <a:lnTo>
                  <a:pt x="1720985" y="969324"/>
                </a:lnTo>
                <a:lnTo>
                  <a:pt x="1717414" y="968133"/>
                </a:lnTo>
                <a:lnTo>
                  <a:pt x="1715033" y="967338"/>
                </a:lnTo>
                <a:lnTo>
                  <a:pt x="1711065" y="963763"/>
                </a:lnTo>
                <a:lnTo>
                  <a:pt x="1707097" y="960188"/>
                </a:lnTo>
                <a:lnTo>
                  <a:pt x="1703129" y="955818"/>
                </a:lnTo>
                <a:lnTo>
                  <a:pt x="1699954" y="950654"/>
                </a:lnTo>
                <a:lnTo>
                  <a:pt x="1697177" y="945490"/>
                </a:lnTo>
                <a:lnTo>
                  <a:pt x="1694399" y="939531"/>
                </a:lnTo>
                <a:lnTo>
                  <a:pt x="1692018" y="932778"/>
                </a:lnTo>
                <a:lnTo>
                  <a:pt x="1689637" y="926422"/>
                </a:lnTo>
                <a:lnTo>
                  <a:pt x="1688050" y="919668"/>
                </a:lnTo>
                <a:lnTo>
                  <a:pt x="1686066" y="912518"/>
                </a:lnTo>
                <a:lnTo>
                  <a:pt x="1683288" y="897423"/>
                </a:lnTo>
                <a:lnTo>
                  <a:pt x="1681304" y="882327"/>
                </a:lnTo>
                <a:lnTo>
                  <a:pt x="1679717" y="867232"/>
                </a:lnTo>
                <a:lnTo>
                  <a:pt x="1684875" y="862465"/>
                </a:lnTo>
                <a:lnTo>
                  <a:pt x="1689637" y="857698"/>
                </a:lnTo>
                <a:lnTo>
                  <a:pt x="1694796" y="851739"/>
                </a:lnTo>
                <a:lnTo>
                  <a:pt x="1699161" y="845780"/>
                </a:lnTo>
                <a:lnTo>
                  <a:pt x="1703525" y="839424"/>
                </a:lnTo>
                <a:lnTo>
                  <a:pt x="1707891" y="832671"/>
                </a:lnTo>
                <a:lnTo>
                  <a:pt x="1711462" y="825918"/>
                </a:lnTo>
                <a:lnTo>
                  <a:pt x="1715033" y="818767"/>
                </a:lnTo>
                <a:lnTo>
                  <a:pt x="1718208" y="811617"/>
                </a:lnTo>
                <a:lnTo>
                  <a:pt x="1720985" y="804466"/>
                </a:lnTo>
                <a:lnTo>
                  <a:pt x="1726144" y="790166"/>
                </a:lnTo>
                <a:lnTo>
                  <a:pt x="1730509" y="776262"/>
                </a:lnTo>
                <a:lnTo>
                  <a:pt x="1734080" y="762755"/>
                </a:lnTo>
                <a:lnTo>
                  <a:pt x="1736858" y="750838"/>
                </a:lnTo>
                <a:lnTo>
                  <a:pt x="1738842" y="740510"/>
                </a:lnTo>
                <a:lnTo>
                  <a:pt x="1742413" y="720647"/>
                </a:lnTo>
                <a:lnTo>
                  <a:pt x="1743604" y="709524"/>
                </a:lnTo>
                <a:lnTo>
                  <a:pt x="1745191" y="698798"/>
                </a:lnTo>
                <a:lnTo>
                  <a:pt x="1746381" y="687278"/>
                </a:lnTo>
                <a:lnTo>
                  <a:pt x="1747175" y="675361"/>
                </a:lnTo>
                <a:lnTo>
                  <a:pt x="1747572" y="663443"/>
                </a:lnTo>
                <a:lnTo>
                  <a:pt x="1747572" y="651129"/>
                </a:lnTo>
                <a:lnTo>
                  <a:pt x="1747175" y="638814"/>
                </a:lnTo>
                <a:lnTo>
                  <a:pt x="1746381" y="626102"/>
                </a:lnTo>
                <a:lnTo>
                  <a:pt x="1744794" y="613787"/>
                </a:lnTo>
                <a:lnTo>
                  <a:pt x="1742810" y="601473"/>
                </a:lnTo>
                <a:lnTo>
                  <a:pt x="1740033" y="589158"/>
                </a:lnTo>
                <a:lnTo>
                  <a:pt x="1736461" y="576843"/>
                </a:lnTo>
                <a:lnTo>
                  <a:pt x="1732096" y="564529"/>
                </a:lnTo>
                <a:lnTo>
                  <a:pt x="1726937" y="553008"/>
                </a:lnTo>
                <a:lnTo>
                  <a:pt x="1723366" y="546255"/>
                </a:lnTo>
                <a:lnTo>
                  <a:pt x="1720192" y="539899"/>
                </a:lnTo>
                <a:lnTo>
                  <a:pt x="1715033" y="530365"/>
                </a:lnTo>
                <a:lnTo>
                  <a:pt x="1712652" y="526393"/>
                </a:lnTo>
                <a:lnTo>
                  <a:pt x="1711859" y="521229"/>
                </a:lnTo>
                <a:lnTo>
                  <a:pt x="1711859" y="516064"/>
                </a:lnTo>
                <a:lnTo>
                  <a:pt x="1711462" y="509708"/>
                </a:lnTo>
                <a:lnTo>
                  <a:pt x="1712255" y="493421"/>
                </a:lnTo>
                <a:lnTo>
                  <a:pt x="1716223" y="486271"/>
                </a:lnTo>
                <a:lnTo>
                  <a:pt x="1720192" y="479915"/>
                </a:lnTo>
                <a:lnTo>
                  <a:pt x="1724557" y="473559"/>
                </a:lnTo>
                <a:lnTo>
                  <a:pt x="1728922" y="467600"/>
                </a:lnTo>
                <a:lnTo>
                  <a:pt x="1734080" y="462039"/>
                </a:lnTo>
                <a:lnTo>
                  <a:pt x="1738842" y="456477"/>
                </a:lnTo>
                <a:lnTo>
                  <a:pt x="1743604" y="451313"/>
                </a:lnTo>
                <a:lnTo>
                  <a:pt x="1748762" y="446546"/>
                </a:lnTo>
                <a:lnTo>
                  <a:pt x="1754318" y="442176"/>
                </a:lnTo>
                <a:lnTo>
                  <a:pt x="1759476" y="438204"/>
                </a:lnTo>
                <a:lnTo>
                  <a:pt x="1765429" y="434231"/>
                </a:lnTo>
                <a:lnTo>
                  <a:pt x="1771381" y="430259"/>
                </a:lnTo>
                <a:lnTo>
                  <a:pt x="1776936" y="427081"/>
                </a:lnTo>
                <a:lnTo>
                  <a:pt x="1782888" y="424300"/>
                </a:lnTo>
                <a:lnTo>
                  <a:pt x="1789634" y="421917"/>
                </a:lnTo>
                <a:lnTo>
                  <a:pt x="1795587" y="419533"/>
                </a:lnTo>
                <a:lnTo>
                  <a:pt x="1820983" y="409999"/>
                </a:lnTo>
                <a:lnTo>
                  <a:pt x="1834871" y="404438"/>
                </a:lnTo>
                <a:lnTo>
                  <a:pt x="1849950" y="399273"/>
                </a:lnTo>
                <a:lnTo>
                  <a:pt x="1865823" y="394506"/>
                </a:lnTo>
                <a:lnTo>
                  <a:pt x="1882886" y="390137"/>
                </a:lnTo>
                <a:lnTo>
                  <a:pt x="1900742" y="386562"/>
                </a:lnTo>
                <a:lnTo>
                  <a:pt x="1909472" y="384973"/>
                </a:lnTo>
                <a:lnTo>
                  <a:pt x="1918599" y="383384"/>
                </a:lnTo>
                <a:lnTo>
                  <a:pt x="1927726" y="382589"/>
                </a:lnTo>
                <a:lnTo>
                  <a:pt x="1937249" y="381795"/>
                </a:lnTo>
                <a:lnTo>
                  <a:pt x="1946773" y="381397"/>
                </a:lnTo>
                <a:lnTo>
                  <a:pt x="1956693" y="381000"/>
                </a:lnTo>
                <a:close/>
                <a:moveTo>
                  <a:pt x="674585" y="381000"/>
                </a:moveTo>
                <a:lnTo>
                  <a:pt x="684505" y="381397"/>
                </a:lnTo>
                <a:lnTo>
                  <a:pt x="694029" y="382192"/>
                </a:lnTo>
                <a:lnTo>
                  <a:pt x="703552" y="382986"/>
                </a:lnTo>
                <a:lnTo>
                  <a:pt x="713870" y="384575"/>
                </a:lnTo>
                <a:lnTo>
                  <a:pt x="723790" y="386562"/>
                </a:lnTo>
                <a:lnTo>
                  <a:pt x="733710" y="388548"/>
                </a:lnTo>
                <a:lnTo>
                  <a:pt x="743631" y="391726"/>
                </a:lnTo>
                <a:lnTo>
                  <a:pt x="753551" y="394904"/>
                </a:lnTo>
                <a:lnTo>
                  <a:pt x="763868" y="398876"/>
                </a:lnTo>
                <a:lnTo>
                  <a:pt x="773789" y="403246"/>
                </a:lnTo>
                <a:lnTo>
                  <a:pt x="783709" y="408807"/>
                </a:lnTo>
                <a:lnTo>
                  <a:pt x="793629" y="414766"/>
                </a:lnTo>
                <a:lnTo>
                  <a:pt x="820216" y="438998"/>
                </a:lnTo>
                <a:lnTo>
                  <a:pt x="861088" y="446149"/>
                </a:lnTo>
                <a:lnTo>
                  <a:pt x="863866" y="468792"/>
                </a:lnTo>
                <a:lnTo>
                  <a:pt x="867040" y="491832"/>
                </a:lnTo>
                <a:lnTo>
                  <a:pt x="871008" y="514873"/>
                </a:lnTo>
                <a:lnTo>
                  <a:pt x="876167" y="539105"/>
                </a:lnTo>
                <a:lnTo>
                  <a:pt x="871405" y="548241"/>
                </a:lnTo>
                <a:lnTo>
                  <a:pt x="868231" y="554200"/>
                </a:lnTo>
                <a:lnTo>
                  <a:pt x="864659" y="560556"/>
                </a:lnTo>
                <a:lnTo>
                  <a:pt x="861088" y="568501"/>
                </a:lnTo>
                <a:lnTo>
                  <a:pt x="858310" y="577241"/>
                </a:lnTo>
                <a:lnTo>
                  <a:pt x="855533" y="586377"/>
                </a:lnTo>
                <a:lnTo>
                  <a:pt x="854342" y="591144"/>
                </a:lnTo>
                <a:lnTo>
                  <a:pt x="853548" y="596309"/>
                </a:lnTo>
                <a:lnTo>
                  <a:pt x="853152" y="602267"/>
                </a:lnTo>
                <a:lnTo>
                  <a:pt x="852755" y="607431"/>
                </a:lnTo>
                <a:lnTo>
                  <a:pt x="852755" y="613390"/>
                </a:lnTo>
                <a:lnTo>
                  <a:pt x="853152" y="619349"/>
                </a:lnTo>
                <a:lnTo>
                  <a:pt x="854739" y="642786"/>
                </a:lnTo>
                <a:lnTo>
                  <a:pt x="856723" y="670991"/>
                </a:lnTo>
                <a:lnTo>
                  <a:pt x="857913" y="686087"/>
                </a:lnTo>
                <a:lnTo>
                  <a:pt x="859501" y="700785"/>
                </a:lnTo>
                <a:lnTo>
                  <a:pt x="861485" y="716675"/>
                </a:lnTo>
                <a:lnTo>
                  <a:pt x="863469" y="732167"/>
                </a:lnTo>
                <a:lnTo>
                  <a:pt x="866247" y="748057"/>
                </a:lnTo>
                <a:lnTo>
                  <a:pt x="869818" y="763153"/>
                </a:lnTo>
                <a:lnTo>
                  <a:pt x="873786" y="779043"/>
                </a:lnTo>
                <a:lnTo>
                  <a:pt x="878548" y="793741"/>
                </a:lnTo>
                <a:lnTo>
                  <a:pt x="883706" y="808439"/>
                </a:lnTo>
                <a:lnTo>
                  <a:pt x="886881" y="815589"/>
                </a:lnTo>
                <a:lnTo>
                  <a:pt x="890055" y="822343"/>
                </a:lnTo>
                <a:lnTo>
                  <a:pt x="893230" y="829493"/>
                </a:lnTo>
                <a:lnTo>
                  <a:pt x="896801" y="835849"/>
                </a:lnTo>
                <a:lnTo>
                  <a:pt x="901166" y="842205"/>
                </a:lnTo>
                <a:lnTo>
                  <a:pt x="905134" y="848561"/>
                </a:lnTo>
                <a:lnTo>
                  <a:pt x="909896" y="854520"/>
                </a:lnTo>
                <a:lnTo>
                  <a:pt x="914261" y="860081"/>
                </a:lnTo>
                <a:lnTo>
                  <a:pt x="919420" y="865643"/>
                </a:lnTo>
                <a:lnTo>
                  <a:pt x="924578" y="870807"/>
                </a:lnTo>
                <a:lnTo>
                  <a:pt x="922594" y="885902"/>
                </a:lnTo>
                <a:lnTo>
                  <a:pt x="920213" y="899806"/>
                </a:lnTo>
                <a:lnTo>
                  <a:pt x="917436" y="913312"/>
                </a:lnTo>
                <a:lnTo>
                  <a:pt x="915451" y="920463"/>
                </a:lnTo>
                <a:lnTo>
                  <a:pt x="913467" y="927613"/>
                </a:lnTo>
                <a:lnTo>
                  <a:pt x="911087" y="934367"/>
                </a:lnTo>
                <a:lnTo>
                  <a:pt x="908309" y="941517"/>
                </a:lnTo>
                <a:lnTo>
                  <a:pt x="905134" y="947873"/>
                </a:lnTo>
                <a:lnTo>
                  <a:pt x="901563" y="953037"/>
                </a:lnTo>
                <a:lnTo>
                  <a:pt x="899182" y="955818"/>
                </a:lnTo>
                <a:lnTo>
                  <a:pt x="896801" y="958201"/>
                </a:lnTo>
                <a:lnTo>
                  <a:pt x="894420" y="960188"/>
                </a:lnTo>
                <a:lnTo>
                  <a:pt x="891643" y="961777"/>
                </a:lnTo>
                <a:lnTo>
                  <a:pt x="886087" y="965749"/>
                </a:lnTo>
                <a:lnTo>
                  <a:pt x="880532" y="968530"/>
                </a:lnTo>
                <a:lnTo>
                  <a:pt x="874580" y="971708"/>
                </a:lnTo>
                <a:lnTo>
                  <a:pt x="869024" y="975283"/>
                </a:lnTo>
                <a:lnTo>
                  <a:pt x="866247" y="977269"/>
                </a:lnTo>
                <a:lnTo>
                  <a:pt x="863866" y="979653"/>
                </a:lnTo>
                <a:lnTo>
                  <a:pt x="861881" y="982434"/>
                </a:lnTo>
                <a:lnTo>
                  <a:pt x="859897" y="985612"/>
                </a:lnTo>
                <a:lnTo>
                  <a:pt x="857913" y="990379"/>
                </a:lnTo>
                <a:lnTo>
                  <a:pt x="855929" y="995543"/>
                </a:lnTo>
                <a:lnTo>
                  <a:pt x="854342" y="1000707"/>
                </a:lnTo>
                <a:lnTo>
                  <a:pt x="853152" y="1005871"/>
                </a:lnTo>
                <a:lnTo>
                  <a:pt x="852358" y="1011433"/>
                </a:lnTo>
                <a:lnTo>
                  <a:pt x="851961" y="1016597"/>
                </a:lnTo>
                <a:lnTo>
                  <a:pt x="851167" y="1028514"/>
                </a:lnTo>
                <a:lnTo>
                  <a:pt x="850374" y="1039637"/>
                </a:lnTo>
                <a:lnTo>
                  <a:pt x="849580" y="1051158"/>
                </a:lnTo>
                <a:lnTo>
                  <a:pt x="849183" y="1056719"/>
                </a:lnTo>
                <a:lnTo>
                  <a:pt x="848390" y="1061883"/>
                </a:lnTo>
                <a:lnTo>
                  <a:pt x="847199" y="1067445"/>
                </a:lnTo>
                <a:lnTo>
                  <a:pt x="845612" y="1072212"/>
                </a:lnTo>
                <a:lnTo>
                  <a:pt x="843231" y="1078170"/>
                </a:lnTo>
                <a:lnTo>
                  <a:pt x="841247" y="1082937"/>
                </a:lnTo>
                <a:lnTo>
                  <a:pt x="838469" y="1087307"/>
                </a:lnTo>
                <a:lnTo>
                  <a:pt x="836089" y="1091280"/>
                </a:lnTo>
                <a:lnTo>
                  <a:pt x="830136" y="1098430"/>
                </a:lnTo>
                <a:lnTo>
                  <a:pt x="824581" y="1105183"/>
                </a:lnTo>
                <a:lnTo>
                  <a:pt x="821803" y="1109156"/>
                </a:lnTo>
                <a:lnTo>
                  <a:pt x="819026" y="1112731"/>
                </a:lnTo>
                <a:lnTo>
                  <a:pt x="816248" y="1116703"/>
                </a:lnTo>
                <a:lnTo>
                  <a:pt x="814264" y="1121470"/>
                </a:lnTo>
                <a:lnTo>
                  <a:pt x="812280" y="1126237"/>
                </a:lnTo>
                <a:lnTo>
                  <a:pt x="810692" y="1131799"/>
                </a:lnTo>
                <a:lnTo>
                  <a:pt x="809899" y="1138155"/>
                </a:lnTo>
                <a:lnTo>
                  <a:pt x="809105" y="1145305"/>
                </a:lnTo>
                <a:lnTo>
                  <a:pt x="845612" y="1150470"/>
                </a:lnTo>
                <a:lnTo>
                  <a:pt x="853152" y="1166757"/>
                </a:lnTo>
                <a:lnTo>
                  <a:pt x="811089" y="1183838"/>
                </a:lnTo>
                <a:lnTo>
                  <a:pt x="768233" y="1202112"/>
                </a:lnTo>
                <a:lnTo>
                  <a:pt x="682521" y="1239056"/>
                </a:lnTo>
                <a:lnTo>
                  <a:pt x="624586" y="1263685"/>
                </a:lnTo>
                <a:lnTo>
                  <a:pt x="568635" y="1287917"/>
                </a:lnTo>
                <a:lnTo>
                  <a:pt x="555541" y="1293082"/>
                </a:lnTo>
                <a:lnTo>
                  <a:pt x="542446" y="1297849"/>
                </a:lnTo>
                <a:lnTo>
                  <a:pt x="514669" y="1307780"/>
                </a:lnTo>
                <a:lnTo>
                  <a:pt x="485304" y="1318108"/>
                </a:lnTo>
                <a:lnTo>
                  <a:pt x="470225" y="1323670"/>
                </a:lnTo>
                <a:lnTo>
                  <a:pt x="455146" y="1330026"/>
                </a:lnTo>
                <a:lnTo>
                  <a:pt x="440464" y="1336382"/>
                </a:lnTo>
                <a:lnTo>
                  <a:pt x="425385" y="1343532"/>
                </a:lnTo>
                <a:lnTo>
                  <a:pt x="410703" y="1351080"/>
                </a:lnTo>
                <a:lnTo>
                  <a:pt x="403561" y="1355450"/>
                </a:lnTo>
                <a:lnTo>
                  <a:pt x="396418" y="1360217"/>
                </a:lnTo>
                <a:lnTo>
                  <a:pt x="389275" y="1364983"/>
                </a:lnTo>
                <a:lnTo>
                  <a:pt x="382529" y="1369750"/>
                </a:lnTo>
                <a:lnTo>
                  <a:pt x="376180" y="1374915"/>
                </a:lnTo>
                <a:lnTo>
                  <a:pt x="369038" y="1380079"/>
                </a:lnTo>
                <a:lnTo>
                  <a:pt x="363085" y="1386435"/>
                </a:lnTo>
                <a:lnTo>
                  <a:pt x="356736" y="1391996"/>
                </a:lnTo>
                <a:lnTo>
                  <a:pt x="350784" y="1398352"/>
                </a:lnTo>
                <a:lnTo>
                  <a:pt x="345229" y="1405106"/>
                </a:lnTo>
                <a:lnTo>
                  <a:pt x="339277" y="1411859"/>
                </a:lnTo>
                <a:lnTo>
                  <a:pt x="334118" y="1419406"/>
                </a:lnTo>
                <a:lnTo>
                  <a:pt x="329356" y="1426954"/>
                </a:lnTo>
                <a:lnTo>
                  <a:pt x="324594" y="1434899"/>
                </a:lnTo>
                <a:lnTo>
                  <a:pt x="320229" y="1443241"/>
                </a:lnTo>
                <a:lnTo>
                  <a:pt x="315865" y="1451981"/>
                </a:lnTo>
                <a:lnTo>
                  <a:pt x="311896" y="1461117"/>
                </a:lnTo>
                <a:lnTo>
                  <a:pt x="308325" y="1470651"/>
                </a:lnTo>
                <a:lnTo>
                  <a:pt x="304357" y="1482172"/>
                </a:lnTo>
                <a:lnTo>
                  <a:pt x="304357" y="1494486"/>
                </a:lnTo>
                <a:lnTo>
                  <a:pt x="303960" y="1538581"/>
                </a:lnTo>
                <a:lnTo>
                  <a:pt x="302770" y="1594196"/>
                </a:lnTo>
                <a:lnTo>
                  <a:pt x="301182" y="1649413"/>
                </a:lnTo>
                <a:lnTo>
                  <a:pt x="0" y="1649413"/>
                </a:lnTo>
                <a:lnTo>
                  <a:pt x="0" y="1625975"/>
                </a:lnTo>
                <a:lnTo>
                  <a:pt x="0" y="1599757"/>
                </a:lnTo>
                <a:lnTo>
                  <a:pt x="1190" y="1542951"/>
                </a:lnTo>
                <a:lnTo>
                  <a:pt x="2381" y="1488528"/>
                </a:lnTo>
                <a:lnTo>
                  <a:pt x="2778" y="1465487"/>
                </a:lnTo>
                <a:lnTo>
                  <a:pt x="2778" y="1446817"/>
                </a:lnTo>
                <a:lnTo>
                  <a:pt x="5159" y="1440858"/>
                </a:lnTo>
                <a:lnTo>
                  <a:pt x="7539" y="1435296"/>
                </a:lnTo>
                <a:lnTo>
                  <a:pt x="10317" y="1430132"/>
                </a:lnTo>
                <a:lnTo>
                  <a:pt x="13889" y="1425365"/>
                </a:lnTo>
                <a:lnTo>
                  <a:pt x="17063" y="1420598"/>
                </a:lnTo>
                <a:lnTo>
                  <a:pt x="20634" y="1416228"/>
                </a:lnTo>
                <a:lnTo>
                  <a:pt x="24206" y="1411859"/>
                </a:lnTo>
                <a:lnTo>
                  <a:pt x="28174" y="1407886"/>
                </a:lnTo>
                <a:lnTo>
                  <a:pt x="32142" y="1404311"/>
                </a:lnTo>
                <a:lnTo>
                  <a:pt x="36507" y="1400736"/>
                </a:lnTo>
                <a:lnTo>
                  <a:pt x="41269" y="1397558"/>
                </a:lnTo>
                <a:lnTo>
                  <a:pt x="46031" y="1394380"/>
                </a:lnTo>
                <a:lnTo>
                  <a:pt x="55951" y="1388421"/>
                </a:lnTo>
                <a:lnTo>
                  <a:pt x="66665" y="1382860"/>
                </a:lnTo>
                <a:lnTo>
                  <a:pt x="77379" y="1378093"/>
                </a:lnTo>
                <a:lnTo>
                  <a:pt x="88490" y="1373723"/>
                </a:lnTo>
                <a:lnTo>
                  <a:pt x="111902" y="1365381"/>
                </a:lnTo>
                <a:lnTo>
                  <a:pt x="135711" y="1356641"/>
                </a:lnTo>
                <a:lnTo>
                  <a:pt x="147218" y="1352669"/>
                </a:lnTo>
                <a:lnTo>
                  <a:pt x="158726" y="1347902"/>
                </a:lnTo>
                <a:lnTo>
                  <a:pt x="210312" y="1326053"/>
                </a:lnTo>
                <a:lnTo>
                  <a:pt x="263088" y="1303807"/>
                </a:lnTo>
                <a:lnTo>
                  <a:pt x="315071" y="1281164"/>
                </a:lnTo>
                <a:lnTo>
                  <a:pt x="366260" y="1259713"/>
                </a:lnTo>
                <a:lnTo>
                  <a:pt x="423401" y="1243823"/>
                </a:lnTo>
                <a:lnTo>
                  <a:pt x="428163" y="1240645"/>
                </a:lnTo>
                <a:lnTo>
                  <a:pt x="432131" y="1236672"/>
                </a:lnTo>
                <a:lnTo>
                  <a:pt x="436496" y="1231905"/>
                </a:lnTo>
                <a:lnTo>
                  <a:pt x="440464" y="1226741"/>
                </a:lnTo>
                <a:lnTo>
                  <a:pt x="444432" y="1220782"/>
                </a:lnTo>
                <a:lnTo>
                  <a:pt x="448401" y="1214426"/>
                </a:lnTo>
                <a:lnTo>
                  <a:pt x="456337" y="1201317"/>
                </a:lnTo>
                <a:lnTo>
                  <a:pt x="463480" y="1187016"/>
                </a:lnTo>
                <a:lnTo>
                  <a:pt x="469829" y="1173907"/>
                </a:lnTo>
                <a:lnTo>
                  <a:pt x="480543" y="1150470"/>
                </a:lnTo>
                <a:lnTo>
                  <a:pt x="507526" y="1143716"/>
                </a:lnTo>
                <a:lnTo>
                  <a:pt x="506336" y="1138155"/>
                </a:lnTo>
                <a:lnTo>
                  <a:pt x="504748" y="1132196"/>
                </a:lnTo>
                <a:lnTo>
                  <a:pt x="502764" y="1127429"/>
                </a:lnTo>
                <a:lnTo>
                  <a:pt x="500780" y="1123457"/>
                </a:lnTo>
                <a:lnTo>
                  <a:pt x="498399" y="1119484"/>
                </a:lnTo>
                <a:lnTo>
                  <a:pt x="496018" y="1115909"/>
                </a:lnTo>
                <a:lnTo>
                  <a:pt x="490860" y="1109950"/>
                </a:lnTo>
                <a:lnTo>
                  <a:pt x="485701" y="1103594"/>
                </a:lnTo>
                <a:lnTo>
                  <a:pt x="480146" y="1097636"/>
                </a:lnTo>
                <a:lnTo>
                  <a:pt x="477765" y="1094458"/>
                </a:lnTo>
                <a:lnTo>
                  <a:pt x="475384" y="1091280"/>
                </a:lnTo>
                <a:lnTo>
                  <a:pt x="473400" y="1087307"/>
                </a:lnTo>
                <a:lnTo>
                  <a:pt x="471813" y="1082937"/>
                </a:lnTo>
                <a:lnTo>
                  <a:pt x="461495" y="973694"/>
                </a:lnTo>
                <a:lnTo>
                  <a:pt x="461099" y="974091"/>
                </a:lnTo>
                <a:lnTo>
                  <a:pt x="460305" y="974091"/>
                </a:lnTo>
                <a:lnTo>
                  <a:pt x="457527" y="973694"/>
                </a:lnTo>
                <a:lnTo>
                  <a:pt x="448401" y="972105"/>
                </a:lnTo>
                <a:lnTo>
                  <a:pt x="438877" y="969324"/>
                </a:lnTo>
                <a:lnTo>
                  <a:pt x="435306" y="968133"/>
                </a:lnTo>
                <a:lnTo>
                  <a:pt x="433322" y="967338"/>
                </a:lnTo>
                <a:lnTo>
                  <a:pt x="430147" y="964557"/>
                </a:lnTo>
                <a:lnTo>
                  <a:pt x="426973" y="962174"/>
                </a:lnTo>
                <a:lnTo>
                  <a:pt x="424195" y="958996"/>
                </a:lnTo>
                <a:lnTo>
                  <a:pt x="421417" y="955818"/>
                </a:lnTo>
                <a:lnTo>
                  <a:pt x="419036" y="952243"/>
                </a:lnTo>
                <a:lnTo>
                  <a:pt x="416655" y="948270"/>
                </a:lnTo>
                <a:lnTo>
                  <a:pt x="414671" y="944298"/>
                </a:lnTo>
                <a:lnTo>
                  <a:pt x="412687" y="939928"/>
                </a:lnTo>
                <a:lnTo>
                  <a:pt x="409116" y="929997"/>
                </a:lnTo>
                <a:lnTo>
                  <a:pt x="406338" y="920066"/>
                </a:lnTo>
                <a:lnTo>
                  <a:pt x="403957" y="908943"/>
                </a:lnTo>
                <a:lnTo>
                  <a:pt x="401576" y="898217"/>
                </a:lnTo>
                <a:lnTo>
                  <a:pt x="399989" y="887094"/>
                </a:lnTo>
                <a:lnTo>
                  <a:pt x="398402" y="875574"/>
                </a:lnTo>
                <a:lnTo>
                  <a:pt x="396418" y="854122"/>
                </a:lnTo>
                <a:lnTo>
                  <a:pt x="394831" y="834260"/>
                </a:lnTo>
                <a:lnTo>
                  <a:pt x="393640" y="817576"/>
                </a:lnTo>
                <a:lnTo>
                  <a:pt x="393640" y="814795"/>
                </a:lnTo>
                <a:lnTo>
                  <a:pt x="394037" y="811617"/>
                </a:lnTo>
                <a:lnTo>
                  <a:pt x="395227" y="808439"/>
                </a:lnTo>
                <a:lnTo>
                  <a:pt x="396418" y="805261"/>
                </a:lnTo>
                <a:lnTo>
                  <a:pt x="399989" y="798905"/>
                </a:lnTo>
                <a:lnTo>
                  <a:pt x="403561" y="791755"/>
                </a:lnTo>
                <a:lnTo>
                  <a:pt x="407132" y="784604"/>
                </a:lnTo>
                <a:lnTo>
                  <a:pt x="408322" y="780234"/>
                </a:lnTo>
                <a:lnTo>
                  <a:pt x="409513" y="776262"/>
                </a:lnTo>
                <a:lnTo>
                  <a:pt x="410306" y="771495"/>
                </a:lnTo>
                <a:lnTo>
                  <a:pt x="410703" y="766331"/>
                </a:lnTo>
                <a:lnTo>
                  <a:pt x="410306" y="761166"/>
                </a:lnTo>
                <a:lnTo>
                  <a:pt x="409513" y="755605"/>
                </a:lnTo>
                <a:lnTo>
                  <a:pt x="406338" y="738126"/>
                </a:lnTo>
                <a:lnTo>
                  <a:pt x="403561" y="721839"/>
                </a:lnTo>
                <a:lnTo>
                  <a:pt x="401180" y="705552"/>
                </a:lnTo>
                <a:lnTo>
                  <a:pt x="399196" y="689662"/>
                </a:lnTo>
                <a:lnTo>
                  <a:pt x="397608" y="673772"/>
                </a:lnTo>
                <a:lnTo>
                  <a:pt x="397211" y="659074"/>
                </a:lnTo>
                <a:lnTo>
                  <a:pt x="396815" y="643978"/>
                </a:lnTo>
                <a:lnTo>
                  <a:pt x="396815" y="629677"/>
                </a:lnTo>
                <a:lnTo>
                  <a:pt x="397608" y="615774"/>
                </a:lnTo>
                <a:lnTo>
                  <a:pt x="398799" y="602267"/>
                </a:lnTo>
                <a:lnTo>
                  <a:pt x="400386" y="588761"/>
                </a:lnTo>
                <a:lnTo>
                  <a:pt x="402370" y="576446"/>
                </a:lnTo>
                <a:lnTo>
                  <a:pt x="404751" y="563734"/>
                </a:lnTo>
                <a:lnTo>
                  <a:pt x="407529" y="552214"/>
                </a:lnTo>
                <a:lnTo>
                  <a:pt x="410703" y="540297"/>
                </a:lnTo>
                <a:lnTo>
                  <a:pt x="414275" y="529571"/>
                </a:lnTo>
                <a:lnTo>
                  <a:pt x="418243" y="519242"/>
                </a:lnTo>
                <a:lnTo>
                  <a:pt x="422211" y="508914"/>
                </a:lnTo>
                <a:lnTo>
                  <a:pt x="426973" y="499380"/>
                </a:lnTo>
                <a:lnTo>
                  <a:pt x="432131" y="490243"/>
                </a:lnTo>
                <a:lnTo>
                  <a:pt x="437290" y="481504"/>
                </a:lnTo>
                <a:lnTo>
                  <a:pt x="442845" y="473162"/>
                </a:lnTo>
                <a:lnTo>
                  <a:pt x="448797" y="465614"/>
                </a:lnTo>
                <a:lnTo>
                  <a:pt x="454750" y="458066"/>
                </a:lnTo>
                <a:lnTo>
                  <a:pt x="461495" y="451710"/>
                </a:lnTo>
                <a:lnTo>
                  <a:pt x="468241" y="445752"/>
                </a:lnTo>
                <a:lnTo>
                  <a:pt x="474987" y="440190"/>
                </a:lnTo>
                <a:lnTo>
                  <a:pt x="482130" y="435026"/>
                </a:lnTo>
                <a:lnTo>
                  <a:pt x="490066" y="429862"/>
                </a:lnTo>
                <a:lnTo>
                  <a:pt x="497606" y="425889"/>
                </a:lnTo>
                <a:lnTo>
                  <a:pt x="505542" y="422711"/>
                </a:lnTo>
                <a:lnTo>
                  <a:pt x="513875" y="419533"/>
                </a:lnTo>
                <a:lnTo>
                  <a:pt x="538478" y="409999"/>
                </a:lnTo>
                <a:lnTo>
                  <a:pt x="553160" y="404438"/>
                </a:lnTo>
                <a:lnTo>
                  <a:pt x="568239" y="399273"/>
                </a:lnTo>
                <a:lnTo>
                  <a:pt x="584111" y="394506"/>
                </a:lnTo>
                <a:lnTo>
                  <a:pt x="601174" y="390137"/>
                </a:lnTo>
                <a:lnTo>
                  <a:pt x="618634" y="386562"/>
                </a:lnTo>
                <a:lnTo>
                  <a:pt x="627761" y="384973"/>
                </a:lnTo>
                <a:lnTo>
                  <a:pt x="636888" y="383384"/>
                </a:lnTo>
                <a:lnTo>
                  <a:pt x="646014" y="382589"/>
                </a:lnTo>
                <a:lnTo>
                  <a:pt x="655538" y="381795"/>
                </a:lnTo>
                <a:lnTo>
                  <a:pt x="665061" y="381397"/>
                </a:lnTo>
                <a:lnTo>
                  <a:pt x="674585" y="381000"/>
                </a:lnTo>
                <a:close/>
                <a:moveTo>
                  <a:pt x="1307704" y="0"/>
                </a:moveTo>
                <a:lnTo>
                  <a:pt x="1321601" y="0"/>
                </a:lnTo>
                <a:lnTo>
                  <a:pt x="1335100" y="0"/>
                </a:lnTo>
                <a:lnTo>
                  <a:pt x="1348997" y="1191"/>
                </a:lnTo>
                <a:lnTo>
                  <a:pt x="1362496" y="2381"/>
                </a:lnTo>
                <a:lnTo>
                  <a:pt x="1376790" y="4366"/>
                </a:lnTo>
                <a:lnTo>
                  <a:pt x="1390289" y="7144"/>
                </a:lnTo>
                <a:lnTo>
                  <a:pt x="1404583" y="10319"/>
                </a:lnTo>
                <a:lnTo>
                  <a:pt x="1418480" y="14684"/>
                </a:lnTo>
                <a:lnTo>
                  <a:pt x="1432773" y="19447"/>
                </a:lnTo>
                <a:lnTo>
                  <a:pt x="1446670" y="25003"/>
                </a:lnTo>
                <a:lnTo>
                  <a:pt x="1460566" y="31353"/>
                </a:lnTo>
                <a:lnTo>
                  <a:pt x="1474463" y="38497"/>
                </a:lnTo>
                <a:lnTo>
                  <a:pt x="1488757" y="46831"/>
                </a:lnTo>
                <a:lnTo>
                  <a:pt x="1525285" y="80963"/>
                </a:lnTo>
                <a:lnTo>
                  <a:pt x="1584841" y="90884"/>
                </a:lnTo>
                <a:lnTo>
                  <a:pt x="1590400" y="94853"/>
                </a:lnTo>
                <a:lnTo>
                  <a:pt x="1595958" y="99616"/>
                </a:lnTo>
                <a:lnTo>
                  <a:pt x="1600723" y="104775"/>
                </a:lnTo>
                <a:lnTo>
                  <a:pt x="1605487" y="110331"/>
                </a:lnTo>
                <a:lnTo>
                  <a:pt x="1609855" y="115888"/>
                </a:lnTo>
                <a:lnTo>
                  <a:pt x="1613825" y="122238"/>
                </a:lnTo>
                <a:lnTo>
                  <a:pt x="1617399" y="128984"/>
                </a:lnTo>
                <a:lnTo>
                  <a:pt x="1620575" y="134938"/>
                </a:lnTo>
                <a:lnTo>
                  <a:pt x="1626531" y="146447"/>
                </a:lnTo>
                <a:lnTo>
                  <a:pt x="1630898" y="156766"/>
                </a:lnTo>
                <a:lnTo>
                  <a:pt x="1634075" y="165894"/>
                </a:lnTo>
                <a:lnTo>
                  <a:pt x="1636854" y="177403"/>
                </a:lnTo>
                <a:lnTo>
                  <a:pt x="1639236" y="189309"/>
                </a:lnTo>
                <a:lnTo>
                  <a:pt x="1641619" y="200819"/>
                </a:lnTo>
                <a:lnTo>
                  <a:pt x="1643207" y="212725"/>
                </a:lnTo>
                <a:lnTo>
                  <a:pt x="1644795" y="223838"/>
                </a:lnTo>
                <a:lnTo>
                  <a:pt x="1646383" y="235347"/>
                </a:lnTo>
                <a:lnTo>
                  <a:pt x="1648368" y="258366"/>
                </a:lnTo>
                <a:lnTo>
                  <a:pt x="1649559" y="281781"/>
                </a:lnTo>
                <a:lnTo>
                  <a:pt x="1649957" y="304800"/>
                </a:lnTo>
                <a:lnTo>
                  <a:pt x="1649957" y="328613"/>
                </a:lnTo>
                <a:lnTo>
                  <a:pt x="1649559" y="352822"/>
                </a:lnTo>
                <a:lnTo>
                  <a:pt x="1648765" y="365919"/>
                </a:lnTo>
                <a:lnTo>
                  <a:pt x="1647177" y="385763"/>
                </a:lnTo>
                <a:lnTo>
                  <a:pt x="1642413" y="436959"/>
                </a:lnTo>
                <a:lnTo>
                  <a:pt x="1640427" y="464344"/>
                </a:lnTo>
                <a:lnTo>
                  <a:pt x="1638839" y="490141"/>
                </a:lnTo>
                <a:lnTo>
                  <a:pt x="1638442" y="501650"/>
                </a:lnTo>
                <a:lnTo>
                  <a:pt x="1638045" y="511969"/>
                </a:lnTo>
                <a:lnTo>
                  <a:pt x="1638442" y="521494"/>
                </a:lnTo>
                <a:lnTo>
                  <a:pt x="1638839" y="529034"/>
                </a:lnTo>
                <a:lnTo>
                  <a:pt x="1640030" y="538559"/>
                </a:lnTo>
                <a:lnTo>
                  <a:pt x="1642016" y="546497"/>
                </a:lnTo>
                <a:lnTo>
                  <a:pt x="1644001" y="553244"/>
                </a:lnTo>
                <a:lnTo>
                  <a:pt x="1646780" y="558800"/>
                </a:lnTo>
                <a:lnTo>
                  <a:pt x="1649559" y="563959"/>
                </a:lnTo>
                <a:lnTo>
                  <a:pt x="1653133" y="569516"/>
                </a:lnTo>
                <a:lnTo>
                  <a:pt x="1656706" y="576659"/>
                </a:lnTo>
                <a:lnTo>
                  <a:pt x="1661074" y="584597"/>
                </a:lnTo>
                <a:lnTo>
                  <a:pt x="1664250" y="592534"/>
                </a:lnTo>
                <a:lnTo>
                  <a:pt x="1667029" y="600869"/>
                </a:lnTo>
                <a:lnTo>
                  <a:pt x="1669412" y="609600"/>
                </a:lnTo>
                <a:lnTo>
                  <a:pt x="1671397" y="618331"/>
                </a:lnTo>
                <a:lnTo>
                  <a:pt x="1672588" y="627459"/>
                </a:lnTo>
                <a:lnTo>
                  <a:pt x="1673382" y="636984"/>
                </a:lnTo>
                <a:lnTo>
                  <a:pt x="1673779" y="646113"/>
                </a:lnTo>
                <a:lnTo>
                  <a:pt x="1674176" y="655241"/>
                </a:lnTo>
                <a:lnTo>
                  <a:pt x="1673779" y="665163"/>
                </a:lnTo>
                <a:lnTo>
                  <a:pt x="1673382" y="674291"/>
                </a:lnTo>
                <a:lnTo>
                  <a:pt x="1671794" y="692547"/>
                </a:lnTo>
                <a:lnTo>
                  <a:pt x="1669412" y="710009"/>
                </a:lnTo>
                <a:lnTo>
                  <a:pt x="1666632" y="726678"/>
                </a:lnTo>
                <a:lnTo>
                  <a:pt x="1664647" y="735806"/>
                </a:lnTo>
                <a:lnTo>
                  <a:pt x="1662662" y="745728"/>
                </a:lnTo>
                <a:lnTo>
                  <a:pt x="1659883" y="755650"/>
                </a:lnTo>
                <a:lnTo>
                  <a:pt x="1656706" y="765572"/>
                </a:lnTo>
                <a:lnTo>
                  <a:pt x="1653133" y="775891"/>
                </a:lnTo>
                <a:lnTo>
                  <a:pt x="1649162" y="785416"/>
                </a:lnTo>
                <a:lnTo>
                  <a:pt x="1644795" y="793750"/>
                </a:lnTo>
                <a:lnTo>
                  <a:pt x="1642413" y="798116"/>
                </a:lnTo>
                <a:lnTo>
                  <a:pt x="1639633" y="802084"/>
                </a:lnTo>
                <a:lnTo>
                  <a:pt x="1636854" y="805656"/>
                </a:lnTo>
                <a:lnTo>
                  <a:pt x="1633678" y="808831"/>
                </a:lnTo>
                <a:lnTo>
                  <a:pt x="1630104" y="811609"/>
                </a:lnTo>
                <a:lnTo>
                  <a:pt x="1626531" y="814388"/>
                </a:lnTo>
                <a:lnTo>
                  <a:pt x="1618193" y="818753"/>
                </a:lnTo>
                <a:lnTo>
                  <a:pt x="1610252" y="823119"/>
                </a:lnTo>
                <a:lnTo>
                  <a:pt x="1602311" y="827881"/>
                </a:lnTo>
                <a:lnTo>
                  <a:pt x="1598341" y="830263"/>
                </a:lnTo>
                <a:lnTo>
                  <a:pt x="1593973" y="832644"/>
                </a:lnTo>
                <a:lnTo>
                  <a:pt x="1590797" y="835819"/>
                </a:lnTo>
                <a:lnTo>
                  <a:pt x="1587223" y="838994"/>
                </a:lnTo>
                <a:lnTo>
                  <a:pt x="1584444" y="842963"/>
                </a:lnTo>
                <a:lnTo>
                  <a:pt x="1581665" y="846931"/>
                </a:lnTo>
                <a:lnTo>
                  <a:pt x="1578489" y="854075"/>
                </a:lnTo>
                <a:lnTo>
                  <a:pt x="1576106" y="860822"/>
                </a:lnTo>
                <a:lnTo>
                  <a:pt x="1574121" y="867966"/>
                </a:lnTo>
                <a:lnTo>
                  <a:pt x="1572533" y="875506"/>
                </a:lnTo>
                <a:lnTo>
                  <a:pt x="1571342" y="883444"/>
                </a:lnTo>
                <a:lnTo>
                  <a:pt x="1570151" y="890984"/>
                </a:lnTo>
                <a:lnTo>
                  <a:pt x="1568959" y="906859"/>
                </a:lnTo>
                <a:lnTo>
                  <a:pt x="1568165" y="923131"/>
                </a:lnTo>
                <a:lnTo>
                  <a:pt x="1566974" y="939006"/>
                </a:lnTo>
                <a:lnTo>
                  <a:pt x="1565783" y="946944"/>
                </a:lnTo>
                <a:lnTo>
                  <a:pt x="1564989" y="954484"/>
                </a:lnTo>
                <a:lnTo>
                  <a:pt x="1563401" y="961628"/>
                </a:lnTo>
                <a:lnTo>
                  <a:pt x="1561415" y="969169"/>
                </a:lnTo>
                <a:lnTo>
                  <a:pt x="1558636" y="976709"/>
                </a:lnTo>
                <a:lnTo>
                  <a:pt x="1555460" y="983456"/>
                </a:lnTo>
                <a:lnTo>
                  <a:pt x="1551887" y="989409"/>
                </a:lnTo>
                <a:lnTo>
                  <a:pt x="1548313" y="995363"/>
                </a:lnTo>
                <a:lnTo>
                  <a:pt x="1544343" y="1000522"/>
                </a:lnTo>
                <a:lnTo>
                  <a:pt x="1539578" y="1005284"/>
                </a:lnTo>
                <a:lnTo>
                  <a:pt x="1531637" y="1014809"/>
                </a:lnTo>
                <a:lnTo>
                  <a:pt x="1527667" y="1019969"/>
                </a:lnTo>
                <a:lnTo>
                  <a:pt x="1524093" y="1025525"/>
                </a:lnTo>
                <a:lnTo>
                  <a:pt x="1520520" y="1031081"/>
                </a:lnTo>
                <a:lnTo>
                  <a:pt x="1517741" y="1037431"/>
                </a:lnTo>
                <a:lnTo>
                  <a:pt x="1514961" y="1044178"/>
                </a:lnTo>
                <a:lnTo>
                  <a:pt x="1512976" y="1052513"/>
                </a:lnTo>
                <a:lnTo>
                  <a:pt x="1510991" y="1061244"/>
                </a:lnTo>
                <a:lnTo>
                  <a:pt x="1510197" y="1070769"/>
                </a:lnTo>
                <a:lnTo>
                  <a:pt x="1561415" y="1078309"/>
                </a:lnTo>
                <a:lnTo>
                  <a:pt x="1576900" y="1111250"/>
                </a:lnTo>
                <a:lnTo>
                  <a:pt x="1585635" y="1129903"/>
                </a:lnTo>
                <a:lnTo>
                  <a:pt x="1596355" y="1149350"/>
                </a:lnTo>
                <a:lnTo>
                  <a:pt x="1601517" y="1158478"/>
                </a:lnTo>
                <a:lnTo>
                  <a:pt x="1606679" y="1168003"/>
                </a:lnTo>
                <a:lnTo>
                  <a:pt x="1612237" y="1176734"/>
                </a:lnTo>
                <a:lnTo>
                  <a:pt x="1617796" y="1184672"/>
                </a:lnTo>
                <a:lnTo>
                  <a:pt x="1624149" y="1192609"/>
                </a:lnTo>
                <a:lnTo>
                  <a:pt x="1629707" y="1198959"/>
                </a:lnTo>
                <a:lnTo>
                  <a:pt x="1635663" y="1204516"/>
                </a:lnTo>
                <a:lnTo>
                  <a:pt x="1641619" y="1209278"/>
                </a:lnTo>
                <a:lnTo>
                  <a:pt x="1721821" y="1231106"/>
                </a:lnTo>
                <a:lnTo>
                  <a:pt x="1793687" y="1261269"/>
                </a:lnTo>
                <a:lnTo>
                  <a:pt x="1867537" y="1292622"/>
                </a:lnTo>
                <a:lnTo>
                  <a:pt x="1941387" y="1324372"/>
                </a:lnTo>
                <a:lnTo>
                  <a:pt x="2013649" y="1354931"/>
                </a:lnTo>
                <a:lnTo>
                  <a:pt x="2029531" y="1361678"/>
                </a:lnTo>
                <a:lnTo>
                  <a:pt x="2046207" y="1367631"/>
                </a:lnTo>
                <a:lnTo>
                  <a:pt x="2079161" y="1379141"/>
                </a:lnTo>
                <a:lnTo>
                  <a:pt x="2095440" y="1385094"/>
                </a:lnTo>
                <a:lnTo>
                  <a:pt x="2112116" y="1391444"/>
                </a:lnTo>
                <a:lnTo>
                  <a:pt x="2127998" y="1397397"/>
                </a:lnTo>
                <a:lnTo>
                  <a:pt x="2143085" y="1404144"/>
                </a:lnTo>
                <a:lnTo>
                  <a:pt x="2150232" y="1407716"/>
                </a:lnTo>
                <a:lnTo>
                  <a:pt x="2157776" y="1411684"/>
                </a:lnTo>
                <a:lnTo>
                  <a:pt x="2164923" y="1416050"/>
                </a:lnTo>
                <a:lnTo>
                  <a:pt x="2171673" y="1420019"/>
                </a:lnTo>
                <a:lnTo>
                  <a:pt x="2178423" y="1424384"/>
                </a:lnTo>
                <a:lnTo>
                  <a:pt x="2184775" y="1429147"/>
                </a:lnTo>
                <a:lnTo>
                  <a:pt x="2191128" y="1433909"/>
                </a:lnTo>
                <a:lnTo>
                  <a:pt x="2196687" y="1439069"/>
                </a:lnTo>
                <a:lnTo>
                  <a:pt x="2202245" y="1445022"/>
                </a:lnTo>
                <a:lnTo>
                  <a:pt x="2207804" y="1450578"/>
                </a:lnTo>
                <a:lnTo>
                  <a:pt x="2212965" y="1456928"/>
                </a:lnTo>
                <a:lnTo>
                  <a:pt x="2217333" y="1463278"/>
                </a:lnTo>
                <a:lnTo>
                  <a:pt x="2221700" y="1470422"/>
                </a:lnTo>
                <a:lnTo>
                  <a:pt x="2225274" y="1477566"/>
                </a:lnTo>
                <a:lnTo>
                  <a:pt x="2228847" y="1485503"/>
                </a:lnTo>
                <a:lnTo>
                  <a:pt x="2232023" y="1493441"/>
                </a:lnTo>
                <a:lnTo>
                  <a:pt x="2232023" y="1519634"/>
                </a:lnTo>
                <a:lnTo>
                  <a:pt x="2232817" y="1552178"/>
                </a:lnTo>
                <a:lnTo>
                  <a:pt x="2234406" y="1628378"/>
                </a:lnTo>
                <a:lnTo>
                  <a:pt x="2235597" y="1668859"/>
                </a:lnTo>
                <a:lnTo>
                  <a:pt x="2236391" y="1708150"/>
                </a:lnTo>
                <a:lnTo>
                  <a:pt x="2236788" y="1745059"/>
                </a:lnTo>
                <a:lnTo>
                  <a:pt x="2236391" y="1778000"/>
                </a:lnTo>
                <a:lnTo>
                  <a:pt x="374650" y="1778000"/>
                </a:lnTo>
                <a:lnTo>
                  <a:pt x="374650" y="1745059"/>
                </a:lnTo>
                <a:lnTo>
                  <a:pt x="374650" y="1708150"/>
                </a:lnTo>
                <a:lnTo>
                  <a:pt x="375444" y="1668859"/>
                </a:lnTo>
                <a:lnTo>
                  <a:pt x="376238" y="1628378"/>
                </a:lnTo>
                <a:lnTo>
                  <a:pt x="377826" y="1552178"/>
                </a:lnTo>
                <a:lnTo>
                  <a:pt x="378620" y="1519634"/>
                </a:lnTo>
                <a:lnTo>
                  <a:pt x="379017" y="1493441"/>
                </a:lnTo>
                <a:lnTo>
                  <a:pt x="381797" y="1485503"/>
                </a:lnTo>
                <a:lnTo>
                  <a:pt x="385370" y="1477566"/>
                </a:lnTo>
                <a:lnTo>
                  <a:pt x="389341" y="1470422"/>
                </a:lnTo>
                <a:lnTo>
                  <a:pt x="393311" y="1463278"/>
                </a:lnTo>
                <a:lnTo>
                  <a:pt x="398076" y="1456928"/>
                </a:lnTo>
                <a:lnTo>
                  <a:pt x="403237" y="1450578"/>
                </a:lnTo>
                <a:lnTo>
                  <a:pt x="408399" y="1445022"/>
                </a:lnTo>
                <a:lnTo>
                  <a:pt x="413957" y="1439069"/>
                </a:lnTo>
                <a:lnTo>
                  <a:pt x="419516" y="1433909"/>
                </a:lnTo>
                <a:lnTo>
                  <a:pt x="425869" y="1429147"/>
                </a:lnTo>
                <a:lnTo>
                  <a:pt x="432618" y="1424384"/>
                </a:lnTo>
                <a:lnTo>
                  <a:pt x="438971" y="1420019"/>
                </a:lnTo>
                <a:lnTo>
                  <a:pt x="445721" y="1416050"/>
                </a:lnTo>
                <a:lnTo>
                  <a:pt x="452868" y="1411684"/>
                </a:lnTo>
                <a:lnTo>
                  <a:pt x="460412" y="1407716"/>
                </a:lnTo>
                <a:lnTo>
                  <a:pt x="467558" y="1404144"/>
                </a:lnTo>
                <a:lnTo>
                  <a:pt x="482646" y="1397397"/>
                </a:lnTo>
                <a:lnTo>
                  <a:pt x="498925" y="1391444"/>
                </a:lnTo>
                <a:lnTo>
                  <a:pt x="515204" y="1385094"/>
                </a:lnTo>
                <a:lnTo>
                  <a:pt x="531483" y="1379141"/>
                </a:lnTo>
                <a:lnTo>
                  <a:pt x="564437" y="1367631"/>
                </a:lnTo>
                <a:lnTo>
                  <a:pt x="581113" y="1361678"/>
                </a:lnTo>
                <a:lnTo>
                  <a:pt x="597392" y="1354931"/>
                </a:lnTo>
                <a:lnTo>
                  <a:pt x="669257" y="1324372"/>
                </a:lnTo>
                <a:lnTo>
                  <a:pt x="743504" y="1292622"/>
                </a:lnTo>
                <a:lnTo>
                  <a:pt x="817354" y="1261269"/>
                </a:lnTo>
                <a:lnTo>
                  <a:pt x="888822" y="1231106"/>
                </a:lnTo>
                <a:lnTo>
                  <a:pt x="969025" y="1209278"/>
                </a:lnTo>
                <a:lnTo>
                  <a:pt x="974981" y="1204516"/>
                </a:lnTo>
                <a:lnTo>
                  <a:pt x="980937" y="1198959"/>
                </a:lnTo>
                <a:lnTo>
                  <a:pt x="986892" y="1192609"/>
                </a:lnTo>
                <a:lnTo>
                  <a:pt x="992848" y="1184672"/>
                </a:lnTo>
                <a:lnTo>
                  <a:pt x="998407" y="1176734"/>
                </a:lnTo>
                <a:lnTo>
                  <a:pt x="1003965" y="1168003"/>
                </a:lnTo>
                <a:lnTo>
                  <a:pt x="1009524" y="1158478"/>
                </a:lnTo>
                <a:lnTo>
                  <a:pt x="1015083" y="1149350"/>
                </a:lnTo>
                <a:lnTo>
                  <a:pt x="1025009" y="1129903"/>
                </a:lnTo>
                <a:lnTo>
                  <a:pt x="1034141" y="1111250"/>
                </a:lnTo>
                <a:lnTo>
                  <a:pt x="1049228" y="1078309"/>
                </a:lnTo>
                <a:lnTo>
                  <a:pt x="1087345" y="1068784"/>
                </a:lnTo>
                <a:lnTo>
                  <a:pt x="1085359" y="1060450"/>
                </a:lnTo>
                <a:lnTo>
                  <a:pt x="1082977" y="1053306"/>
                </a:lnTo>
                <a:lnTo>
                  <a:pt x="1080595" y="1046163"/>
                </a:lnTo>
                <a:lnTo>
                  <a:pt x="1077419" y="1040209"/>
                </a:lnTo>
                <a:lnTo>
                  <a:pt x="1074242" y="1034653"/>
                </a:lnTo>
                <a:lnTo>
                  <a:pt x="1071066" y="1029891"/>
                </a:lnTo>
                <a:lnTo>
                  <a:pt x="1067492" y="1025525"/>
                </a:lnTo>
                <a:lnTo>
                  <a:pt x="1063125" y="1020763"/>
                </a:lnTo>
                <a:lnTo>
                  <a:pt x="1055978" y="1012825"/>
                </a:lnTo>
                <a:lnTo>
                  <a:pt x="1048434" y="1004491"/>
                </a:lnTo>
                <a:lnTo>
                  <a:pt x="1045258" y="1000125"/>
                </a:lnTo>
                <a:lnTo>
                  <a:pt x="1042082" y="995363"/>
                </a:lnTo>
                <a:lnTo>
                  <a:pt x="1038905" y="989409"/>
                </a:lnTo>
                <a:lnTo>
                  <a:pt x="1036523" y="983456"/>
                </a:lnTo>
                <a:lnTo>
                  <a:pt x="1022229" y="830659"/>
                </a:lnTo>
                <a:lnTo>
                  <a:pt x="1021832" y="831056"/>
                </a:lnTo>
                <a:lnTo>
                  <a:pt x="1020641" y="831056"/>
                </a:lnTo>
                <a:lnTo>
                  <a:pt x="1016671" y="830659"/>
                </a:lnTo>
                <a:lnTo>
                  <a:pt x="1010715" y="829469"/>
                </a:lnTo>
                <a:lnTo>
                  <a:pt x="1003965" y="828278"/>
                </a:lnTo>
                <a:lnTo>
                  <a:pt x="990863" y="824309"/>
                </a:lnTo>
                <a:lnTo>
                  <a:pt x="985701" y="822325"/>
                </a:lnTo>
                <a:lnTo>
                  <a:pt x="982525" y="821134"/>
                </a:lnTo>
                <a:lnTo>
                  <a:pt x="978157" y="817959"/>
                </a:lnTo>
                <a:lnTo>
                  <a:pt x="973790" y="814388"/>
                </a:lnTo>
                <a:lnTo>
                  <a:pt x="969819" y="810419"/>
                </a:lnTo>
                <a:lnTo>
                  <a:pt x="966246" y="805656"/>
                </a:lnTo>
                <a:lnTo>
                  <a:pt x="962673" y="800497"/>
                </a:lnTo>
                <a:lnTo>
                  <a:pt x="959496" y="794941"/>
                </a:lnTo>
                <a:lnTo>
                  <a:pt x="956717" y="788988"/>
                </a:lnTo>
                <a:lnTo>
                  <a:pt x="953541" y="783034"/>
                </a:lnTo>
                <a:lnTo>
                  <a:pt x="951158" y="776684"/>
                </a:lnTo>
                <a:lnTo>
                  <a:pt x="948776" y="769541"/>
                </a:lnTo>
                <a:lnTo>
                  <a:pt x="944409" y="755253"/>
                </a:lnTo>
                <a:lnTo>
                  <a:pt x="941232" y="740172"/>
                </a:lnTo>
                <a:lnTo>
                  <a:pt x="938056" y="724694"/>
                </a:lnTo>
                <a:lnTo>
                  <a:pt x="935674" y="708819"/>
                </a:lnTo>
                <a:lnTo>
                  <a:pt x="934085" y="693341"/>
                </a:lnTo>
                <a:lnTo>
                  <a:pt x="932497" y="677466"/>
                </a:lnTo>
                <a:lnTo>
                  <a:pt x="931306" y="662781"/>
                </a:lnTo>
                <a:lnTo>
                  <a:pt x="929321" y="635000"/>
                </a:lnTo>
                <a:lnTo>
                  <a:pt x="926939" y="611981"/>
                </a:lnTo>
                <a:lnTo>
                  <a:pt x="926939" y="607616"/>
                </a:lnTo>
                <a:lnTo>
                  <a:pt x="927733" y="603250"/>
                </a:lnTo>
                <a:lnTo>
                  <a:pt x="929321" y="598884"/>
                </a:lnTo>
                <a:lnTo>
                  <a:pt x="931306" y="594519"/>
                </a:lnTo>
                <a:lnTo>
                  <a:pt x="935674" y="585391"/>
                </a:lnTo>
                <a:lnTo>
                  <a:pt x="940835" y="575866"/>
                </a:lnTo>
                <a:lnTo>
                  <a:pt x="943217" y="570706"/>
                </a:lnTo>
                <a:lnTo>
                  <a:pt x="945600" y="565150"/>
                </a:lnTo>
                <a:lnTo>
                  <a:pt x="947585" y="559594"/>
                </a:lnTo>
                <a:lnTo>
                  <a:pt x="949173" y="553641"/>
                </a:lnTo>
                <a:lnTo>
                  <a:pt x="950364" y="547291"/>
                </a:lnTo>
                <a:lnTo>
                  <a:pt x="950761" y="539750"/>
                </a:lnTo>
                <a:lnTo>
                  <a:pt x="950364" y="532606"/>
                </a:lnTo>
                <a:lnTo>
                  <a:pt x="949173" y="524669"/>
                </a:lnTo>
                <a:lnTo>
                  <a:pt x="944409" y="500856"/>
                </a:lnTo>
                <a:lnTo>
                  <a:pt x="940438" y="477441"/>
                </a:lnTo>
                <a:lnTo>
                  <a:pt x="937262" y="454422"/>
                </a:lnTo>
                <a:lnTo>
                  <a:pt x="934880" y="432197"/>
                </a:lnTo>
                <a:lnTo>
                  <a:pt x="933291" y="410766"/>
                </a:lnTo>
                <a:lnTo>
                  <a:pt x="932100" y="389334"/>
                </a:lnTo>
                <a:lnTo>
                  <a:pt x="931703" y="368300"/>
                </a:lnTo>
                <a:lnTo>
                  <a:pt x="932100" y="348059"/>
                </a:lnTo>
                <a:lnTo>
                  <a:pt x="932894" y="328613"/>
                </a:lnTo>
                <a:lnTo>
                  <a:pt x="934483" y="309563"/>
                </a:lnTo>
                <a:lnTo>
                  <a:pt x="936468" y="290909"/>
                </a:lnTo>
                <a:lnTo>
                  <a:pt x="939247" y="273447"/>
                </a:lnTo>
                <a:lnTo>
                  <a:pt x="942423" y="255984"/>
                </a:lnTo>
                <a:lnTo>
                  <a:pt x="946394" y="239713"/>
                </a:lnTo>
                <a:lnTo>
                  <a:pt x="950761" y="223441"/>
                </a:lnTo>
                <a:lnTo>
                  <a:pt x="956320" y="207566"/>
                </a:lnTo>
                <a:lnTo>
                  <a:pt x="961482" y="193278"/>
                </a:lnTo>
                <a:lnTo>
                  <a:pt x="967437" y="178991"/>
                </a:lnTo>
                <a:lnTo>
                  <a:pt x="973790" y="165497"/>
                </a:lnTo>
                <a:lnTo>
                  <a:pt x="980937" y="152400"/>
                </a:lnTo>
                <a:lnTo>
                  <a:pt x="988481" y="140494"/>
                </a:lnTo>
                <a:lnTo>
                  <a:pt x="996421" y="129381"/>
                </a:lnTo>
                <a:lnTo>
                  <a:pt x="1004362" y="118269"/>
                </a:lnTo>
                <a:lnTo>
                  <a:pt x="1013494" y="108347"/>
                </a:lnTo>
                <a:lnTo>
                  <a:pt x="1022229" y="99219"/>
                </a:lnTo>
                <a:lnTo>
                  <a:pt x="1031758" y="90091"/>
                </a:lnTo>
                <a:lnTo>
                  <a:pt x="1041685" y="82550"/>
                </a:lnTo>
                <a:lnTo>
                  <a:pt x="1051611" y="75406"/>
                </a:lnTo>
                <a:lnTo>
                  <a:pt x="1061934" y="68659"/>
                </a:lnTo>
                <a:lnTo>
                  <a:pt x="1073051" y="63103"/>
                </a:lnTo>
                <a:lnTo>
                  <a:pt x="1084168" y="58341"/>
                </a:lnTo>
                <a:lnTo>
                  <a:pt x="1095683" y="53975"/>
                </a:lnTo>
                <a:lnTo>
                  <a:pt x="1112358" y="47228"/>
                </a:lnTo>
                <a:lnTo>
                  <a:pt x="1131019" y="40084"/>
                </a:lnTo>
                <a:lnTo>
                  <a:pt x="1150872" y="32544"/>
                </a:lnTo>
                <a:lnTo>
                  <a:pt x="1171915" y="25400"/>
                </a:lnTo>
                <a:lnTo>
                  <a:pt x="1194547" y="18653"/>
                </a:lnTo>
                <a:lnTo>
                  <a:pt x="1206458" y="15875"/>
                </a:lnTo>
                <a:lnTo>
                  <a:pt x="1218369" y="12303"/>
                </a:lnTo>
                <a:lnTo>
                  <a:pt x="1230281" y="9525"/>
                </a:lnTo>
                <a:lnTo>
                  <a:pt x="1242986" y="7144"/>
                </a:lnTo>
                <a:lnTo>
                  <a:pt x="1255294" y="5159"/>
                </a:lnTo>
                <a:lnTo>
                  <a:pt x="1268397" y="3175"/>
                </a:lnTo>
                <a:lnTo>
                  <a:pt x="1281102" y="1588"/>
                </a:lnTo>
                <a:lnTo>
                  <a:pt x="1294602" y="794"/>
                </a:lnTo>
                <a:lnTo>
                  <a:pt x="1307704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bldLvl="0" animBg="1"/>
      <p:bldP spid="6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Shape 2666"/>
          <p:cNvSpPr/>
          <p:nvPr/>
        </p:nvSpPr>
        <p:spPr>
          <a:xfrm>
            <a:off x="766809" y="1924050"/>
            <a:ext cx="4813935" cy="734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引领教育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团队成长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Shape 2667"/>
          <p:cNvSpPr txBox="1"/>
          <p:nvPr/>
        </p:nvSpPr>
        <p:spPr>
          <a:xfrm>
            <a:off x="1069340" y="2948940"/>
            <a:ext cx="5097780" cy="1456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lang="zh-CN" altLang="id-ID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495300" y="1532255"/>
            <a:ext cx="772795" cy="467995"/>
          </a:xfrm>
          <a:custGeom>
            <a:avLst/>
            <a:gdLst/>
            <a:ahLst/>
            <a:cxnLst/>
            <a:rect l="0" t="0" r="r" b="b"/>
            <a:pathLst>
              <a:path w="2608263" h="1778000">
                <a:moveTo>
                  <a:pt x="1956693" y="381000"/>
                </a:moveTo>
                <a:lnTo>
                  <a:pt x="1966217" y="381397"/>
                </a:lnTo>
                <a:lnTo>
                  <a:pt x="1975740" y="382192"/>
                </a:lnTo>
                <a:lnTo>
                  <a:pt x="1986057" y="382986"/>
                </a:lnTo>
                <a:lnTo>
                  <a:pt x="1995581" y="384575"/>
                </a:lnTo>
                <a:lnTo>
                  <a:pt x="2005501" y="386562"/>
                </a:lnTo>
                <a:lnTo>
                  <a:pt x="2015819" y="388548"/>
                </a:lnTo>
                <a:lnTo>
                  <a:pt x="2025739" y="391726"/>
                </a:lnTo>
                <a:lnTo>
                  <a:pt x="2035263" y="394904"/>
                </a:lnTo>
                <a:lnTo>
                  <a:pt x="2045580" y="398876"/>
                </a:lnTo>
                <a:lnTo>
                  <a:pt x="2055500" y="403246"/>
                </a:lnTo>
                <a:lnTo>
                  <a:pt x="2065421" y="408807"/>
                </a:lnTo>
                <a:lnTo>
                  <a:pt x="2075738" y="414766"/>
                </a:lnTo>
                <a:lnTo>
                  <a:pt x="2101927" y="438998"/>
                </a:lnTo>
                <a:lnTo>
                  <a:pt x="2143990" y="446149"/>
                </a:lnTo>
                <a:lnTo>
                  <a:pt x="2147958" y="448929"/>
                </a:lnTo>
                <a:lnTo>
                  <a:pt x="2151926" y="452107"/>
                </a:lnTo>
                <a:lnTo>
                  <a:pt x="2155497" y="455683"/>
                </a:lnTo>
                <a:lnTo>
                  <a:pt x="2158672" y="459655"/>
                </a:lnTo>
                <a:lnTo>
                  <a:pt x="2161847" y="464025"/>
                </a:lnTo>
                <a:lnTo>
                  <a:pt x="2164624" y="468395"/>
                </a:lnTo>
                <a:lnTo>
                  <a:pt x="2169783" y="477531"/>
                </a:lnTo>
                <a:lnTo>
                  <a:pt x="2173751" y="485874"/>
                </a:lnTo>
                <a:lnTo>
                  <a:pt x="2176529" y="493024"/>
                </a:lnTo>
                <a:lnTo>
                  <a:pt x="2179306" y="499380"/>
                </a:lnTo>
                <a:lnTo>
                  <a:pt x="2182878" y="516064"/>
                </a:lnTo>
                <a:lnTo>
                  <a:pt x="2186052" y="532749"/>
                </a:lnTo>
                <a:lnTo>
                  <a:pt x="2188036" y="549433"/>
                </a:lnTo>
                <a:lnTo>
                  <a:pt x="2189623" y="565720"/>
                </a:lnTo>
                <a:lnTo>
                  <a:pt x="2190417" y="582008"/>
                </a:lnTo>
                <a:lnTo>
                  <a:pt x="2190814" y="598692"/>
                </a:lnTo>
                <a:lnTo>
                  <a:pt x="2190814" y="615376"/>
                </a:lnTo>
                <a:lnTo>
                  <a:pt x="2190417" y="632855"/>
                </a:lnTo>
                <a:lnTo>
                  <a:pt x="2190020" y="642389"/>
                </a:lnTo>
                <a:lnTo>
                  <a:pt x="2188830" y="656293"/>
                </a:lnTo>
                <a:lnTo>
                  <a:pt x="2185259" y="692840"/>
                </a:lnTo>
                <a:lnTo>
                  <a:pt x="2183671" y="711908"/>
                </a:lnTo>
                <a:lnTo>
                  <a:pt x="2182878" y="730578"/>
                </a:lnTo>
                <a:lnTo>
                  <a:pt x="2182084" y="746468"/>
                </a:lnTo>
                <a:lnTo>
                  <a:pt x="2182481" y="753221"/>
                </a:lnTo>
                <a:lnTo>
                  <a:pt x="2182878" y="758386"/>
                </a:lnTo>
                <a:lnTo>
                  <a:pt x="2183671" y="765139"/>
                </a:lnTo>
                <a:lnTo>
                  <a:pt x="2184862" y="771098"/>
                </a:lnTo>
                <a:lnTo>
                  <a:pt x="2186449" y="775865"/>
                </a:lnTo>
                <a:lnTo>
                  <a:pt x="2188433" y="779837"/>
                </a:lnTo>
                <a:lnTo>
                  <a:pt x="2192798" y="787782"/>
                </a:lnTo>
                <a:lnTo>
                  <a:pt x="2195179" y="792152"/>
                </a:lnTo>
                <a:lnTo>
                  <a:pt x="2198353" y="798508"/>
                </a:lnTo>
                <a:lnTo>
                  <a:pt x="2200734" y="804069"/>
                </a:lnTo>
                <a:lnTo>
                  <a:pt x="2202719" y="810028"/>
                </a:lnTo>
                <a:lnTo>
                  <a:pt x="2204306" y="815987"/>
                </a:lnTo>
                <a:lnTo>
                  <a:pt x="2205496" y="822343"/>
                </a:lnTo>
                <a:lnTo>
                  <a:pt x="2206687" y="829096"/>
                </a:lnTo>
                <a:lnTo>
                  <a:pt x="2207480" y="835452"/>
                </a:lnTo>
                <a:lnTo>
                  <a:pt x="2207877" y="842205"/>
                </a:lnTo>
                <a:lnTo>
                  <a:pt x="2207877" y="848561"/>
                </a:lnTo>
                <a:lnTo>
                  <a:pt x="2207480" y="862465"/>
                </a:lnTo>
                <a:lnTo>
                  <a:pt x="2206290" y="875177"/>
                </a:lnTo>
                <a:lnTo>
                  <a:pt x="2204306" y="887889"/>
                </a:lnTo>
                <a:lnTo>
                  <a:pt x="2202321" y="899806"/>
                </a:lnTo>
                <a:lnTo>
                  <a:pt x="2199544" y="913312"/>
                </a:lnTo>
                <a:lnTo>
                  <a:pt x="2197560" y="920463"/>
                </a:lnTo>
                <a:lnTo>
                  <a:pt x="2195179" y="927613"/>
                </a:lnTo>
                <a:lnTo>
                  <a:pt x="2192798" y="934367"/>
                </a:lnTo>
                <a:lnTo>
                  <a:pt x="2190020" y="941517"/>
                </a:lnTo>
                <a:lnTo>
                  <a:pt x="2186846" y="947873"/>
                </a:lnTo>
                <a:lnTo>
                  <a:pt x="2183275" y="953037"/>
                </a:lnTo>
                <a:lnTo>
                  <a:pt x="2181291" y="955818"/>
                </a:lnTo>
                <a:lnTo>
                  <a:pt x="2178909" y="958201"/>
                </a:lnTo>
                <a:lnTo>
                  <a:pt x="2176132" y="960188"/>
                </a:lnTo>
                <a:lnTo>
                  <a:pt x="2173354" y="961777"/>
                </a:lnTo>
                <a:lnTo>
                  <a:pt x="2167799" y="965749"/>
                </a:lnTo>
                <a:lnTo>
                  <a:pt x="2162243" y="968530"/>
                </a:lnTo>
                <a:lnTo>
                  <a:pt x="2156291" y="971708"/>
                </a:lnTo>
                <a:lnTo>
                  <a:pt x="2151133" y="975283"/>
                </a:lnTo>
                <a:lnTo>
                  <a:pt x="2147958" y="977269"/>
                </a:lnTo>
                <a:lnTo>
                  <a:pt x="2145974" y="979653"/>
                </a:lnTo>
                <a:lnTo>
                  <a:pt x="2143593" y="982434"/>
                </a:lnTo>
                <a:lnTo>
                  <a:pt x="2142006" y="985612"/>
                </a:lnTo>
                <a:lnTo>
                  <a:pt x="2139625" y="990379"/>
                </a:lnTo>
                <a:lnTo>
                  <a:pt x="2137641" y="995543"/>
                </a:lnTo>
                <a:lnTo>
                  <a:pt x="2136450" y="1000707"/>
                </a:lnTo>
                <a:lnTo>
                  <a:pt x="2135260" y="1005871"/>
                </a:lnTo>
                <a:lnTo>
                  <a:pt x="2134466" y="1011433"/>
                </a:lnTo>
                <a:lnTo>
                  <a:pt x="2133673" y="1016597"/>
                </a:lnTo>
                <a:lnTo>
                  <a:pt x="2132879" y="1028514"/>
                </a:lnTo>
                <a:lnTo>
                  <a:pt x="2132085" y="1039637"/>
                </a:lnTo>
                <a:lnTo>
                  <a:pt x="2131292" y="1051158"/>
                </a:lnTo>
                <a:lnTo>
                  <a:pt x="2130895" y="1056719"/>
                </a:lnTo>
                <a:lnTo>
                  <a:pt x="2130101" y="1061883"/>
                </a:lnTo>
                <a:lnTo>
                  <a:pt x="2128911" y="1067445"/>
                </a:lnTo>
                <a:lnTo>
                  <a:pt x="2127721" y="1072212"/>
                </a:lnTo>
                <a:lnTo>
                  <a:pt x="2125736" y="1078170"/>
                </a:lnTo>
                <a:lnTo>
                  <a:pt x="2123355" y="1082937"/>
                </a:lnTo>
                <a:lnTo>
                  <a:pt x="2120578" y="1087307"/>
                </a:lnTo>
                <a:lnTo>
                  <a:pt x="2117800" y="1091280"/>
                </a:lnTo>
                <a:lnTo>
                  <a:pt x="2112245" y="1098430"/>
                </a:lnTo>
                <a:lnTo>
                  <a:pt x="2106293" y="1105183"/>
                </a:lnTo>
                <a:lnTo>
                  <a:pt x="2103515" y="1109156"/>
                </a:lnTo>
                <a:lnTo>
                  <a:pt x="2101134" y="1112731"/>
                </a:lnTo>
                <a:lnTo>
                  <a:pt x="2098356" y="1116703"/>
                </a:lnTo>
                <a:lnTo>
                  <a:pt x="2096372" y="1121470"/>
                </a:lnTo>
                <a:lnTo>
                  <a:pt x="2093991" y="1126237"/>
                </a:lnTo>
                <a:lnTo>
                  <a:pt x="2092801" y="1131799"/>
                </a:lnTo>
                <a:lnTo>
                  <a:pt x="2091610" y="1138155"/>
                </a:lnTo>
                <a:lnTo>
                  <a:pt x="2090817" y="1145305"/>
                </a:lnTo>
                <a:lnTo>
                  <a:pt x="2127721" y="1150470"/>
                </a:lnTo>
                <a:lnTo>
                  <a:pt x="2138435" y="1173907"/>
                </a:lnTo>
                <a:lnTo>
                  <a:pt x="2144783" y="1187016"/>
                </a:lnTo>
                <a:lnTo>
                  <a:pt x="2152323" y="1201317"/>
                </a:lnTo>
                <a:lnTo>
                  <a:pt x="2159863" y="1214426"/>
                </a:lnTo>
                <a:lnTo>
                  <a:pt x="2163831" y="1220782"/>
                </a:lnTo>
                <a:lnTo>
                  <a:pt x="2167799" y="1226741"/>
                </a:lnTo>
                <a:lnTo>
                  <a:pt x="2171767" y="1231905"/>
                </a:lnTo>
                <a:lnTo>
                  <a:pt x="2175735" y="1236672"/>
                </a:lnTo>
                <a:lnTo>
                  <a:pt x="2180497" y="1240645"/>
                </a:lnTo>
                <a:lnTo>
                  <a:pt x="2184862" y="1243823"/>
                </a:lnTo>
                <a:lnTo>
                  <a:pt x="2241606" y="1259713"/>
                </a:lnTo>
                <a:lnTo>
                  <a:pt x="2293192" y="1281164"/>
                </a:lnTo>
                <a:lnTo>
                  <a:pt x="2345572" y="1303807"/>
                </a:lnTo>
                <a:lnTo>
                  <a:pt x="2397951" y="1326053"/>
                </a:lnTo>
                <a:lnTo>
                  <a:pt x="2449140" y="1347902"/>
                </a:lnTo>
                <a:lnTo>
                  <a:pt x="2461045" y="1352669"/>
                </a:lnTo>
                <a:lnTo>
                  <a:pt x="2472552" y="1356641"/>
                </a:lnTo>
                <a:lnTo>
                  <a:pt x="2496361" y="1365381"/>
                </a:lnTo>
                <a:lnTo>
                  <a:pt x="2519773" y="1373723"/>
                </a:lnTo>
                <a:lnTo>
                  <a:pt x="2530884" y="1378093"/>
                </a:lnTo>
                <a:lnTo>
                  <a:pt x="2541995" y="1382860"/>
                </a:lnTo>
                <a:lnTo>
                  <a:pt x="2552312" y="1388421"/>
                </a:lnTo>
                <a:lnTo>
                  <a:pt x="2562233" y="1394380"/>
                </a:lnTo>
                <a:lnTo>
                  <a:pt x="2566597" y="1397558"/>
                </a:lnTo>
                <a:lnTo>
                  <a:pt x="2571756" y="1400736"/>
                </a:lnTo>
                <a:lnTo>
                  <a:pt x="2576121" y="1404311"/>
                </a:lnTo>
                <a:lnTo>
                  <a:pt x="2580089" y="1407886"/>
                </a:lnTo>
                <a:lnTo>
                  <a:pt x="2584057" y="1411859"/>
                </a:lnTo>
                <a:lnTo>
                  <a:pt x="2587629" y="1416228"/>
                </a:lnTo>
                <a:lnTo>
                  <a:pt x="2591200" y="1420598"/>
                </a:lnTo>
                <a:lnTo>
                  <a:pt x="2594375" y="1425365"/>
                </a:lnTo>
                <a:lnTo>
                  <a:pt x="2597946" y="1430132"/>
                </a:lnTo>
                <a:lnTo>
                  <a:pt x="2600723" y="1435296"/>
                </a:lnTo>
                <a:lnTo>
                  <a:pt x="2603105" y="1440858"/>
                </a:lnTo>
                <a:lnTo>
                  <a:pt x="2605089" y="1446817"/>
                </a:lnTo>
                <a:lnTo>
                  <a:pt x="2605485" y="1465487"/>
                </a:lnTo>
                <a:lnTo>
                  <a:pt x="2605882" y="1488528"/>
                </a:lnTo>
                <a:lnTo>
                  <a:pt x="2607073" y="1542951"/>
                </a:lnTo>
                <a:lnTo>
                  <a:pt x="2608263" y="1599757"/>
                </a:lnTo>
                <a:lnTo>
                  <a:pt x="2608263" y="1625975"/>
                </a:lnTo>
                <a:lnTo>
                  <a:pt x="2608263" y="1649413"/>
                </a:lnTo>
                <a:lnTo>
                  <a:pt x="2308271" y="1649413"/>
                </a:lnTo>
                <a:lnTo>
                  <a:pt x="2307081" y="1594196"/>
                </a:lnTo>
                <a:lnTo>
                  <a:pt x="2305493" y="1538581"/>
                </a:lnTo>
                <a:lnTo>
                  <a:pt x="2305097" y="1494486"/>
                </a:lnTo>
                <a:lnTo>
                  <a:pt x="2305097" y="1482172"/>
                </a:lnTo>
                <a:lnTo>
                  <a:pt x="2301129" y="1470651"/>
                </a:lnTo>
                <a:lnTo>
                  <a:pt x="2297557" y="1461117"/>
                </a:lnTo>
                <a:lnTo>
                  <a:pt x="2293986" y="1451981"/>
                </a:lnTo>
                <a:lnTo>
                  <a:pt x="2289224" y="1443241"/>
                </a:lnTo>
                <a:lnTo>
                  <a:pt x="2284859" y="1434899"/>
                </a:lnTo>
                <a:lnTo>
                  <a:pt x="2280097" y="1426954"/>
                </a:lnTo>
                <a:lnTo>
                  <a:pt x="2275335" y="1419406"/>
                </a:lnTo>
                <a:lnTo>
                  <a:pt x="2270177" y="1411859"/>
                </a:lnTo>
                <a:lnTo>
                  <a:pt x="2264621" y="1405106"/>
                </a:lnTo>
                <a:lnTo>
                  <a:pt x="2258669" y="1398352"/>
                </a:lnTo>
                <a:lnTo>
                  <a:pt x="2252717" y="1391996"/>
                </a:lnTo>
                <a:lnTo>
                  <a:pt x="2246765" y="1386435"/>
                </a:lnTo>
                <a:lnTo>
                  <a:pt x="2240416" y="1380079"/>
                </a:lnTo>
                <a:lnTo>
                  <a:pt x="2234067" y="1374915"/>
                </a:lnTo>
                <a:lnTo>
                  <a:pt x="2226924" y="1369750"/>
                </a:lnTo>
                <a:lnTo>
                  <a:pt x="2220178" y="1364983"/>
                </a:lnTo>
                <a:lnTo>
                  <a:pt x="2213433" y="1360217"/>
                </a:lnTo>
                <a:lnTo>
                  <a:pt x="2206290" y="1355450"/>
                </a:lnTo>
                <a:lnTo>
                  <a:pt x="2198750" y="1351080"/>
                </a:lnTo>
                <a:lnTo>
                  <a:pt x="2184465" y="1343532"/>
                </a:lnTo>
                <a:lnTo>
                  <a:pt x="2169386" y="1336382"/>
                </a:lnTo>
                <a:lnTo>
                  <a:pt x="2154307" y="1330026"/>
                </a:lnTo>
                <a:lnTo>
                  <a:pt x="2139228" y="1323670"/>
                </a:lnTo>
                <a:lnTo>
                  <a:pt x="2124546" y="1318108"/>
                </a:lnTo>
                <a:lnTo>
                  <a:pt x="2095578" y="1307780"/>
                </a:lnTo>
                <a:lnTo>
                  <a:pt x="2067405" y="1297849"/>
                </a:lnTo>
                <a:lnTo>
                  <a:pt x="2053913" y="1293082"/>
                </a:lnTo>
                <a:lnTo>
                  <a:pt x="2041215" y="1287917"/>
                </a:lnTo>
                <a:lnTo>
                  <a:pt x="1985264" y="1263685"/>
                </a:lnTo>
                <a:lnTo>
                  <a:pt x="1926932" y="1239056"/>
                </a:lnTo>
                <a:lnTo>
                  <a:pt x="1840427" y="1202112"/>
                </a:lnTo>
                <a:lnTo>
                  <a:pt x="1797571" y="1183441"/>
                </a:lnTo>
                <a:lnTo>
                  <a:pt x="1755111" y="1166359"/>
                </a:lnTo>
                <a:lnTo>
                  <a:pt x="1762651" y="1150470"/>
                </a:lnTo>
                <a:lnTo>
                  <a:pt x="1790031" y="1143716"/>
                </a:lnTo>
                <a:lnTo>
                  <a:pt x="1788047" y="1138155"/>
                </a:lnTo>
                <a:lnTo>
                  <a:pt x="1786460" y="1132196"/>
                </a:lnTo>
                <a:lnTo>
                  <a:pt x="1784873" y="1127429"/>
                </a:lnTo>
                <a:lnTo>
                  <a:pt x="1782492" y="1123457"/>
                </a:lnTo>
                <a:lnTo>
                  <a:pt x="1780111" y="1119484"/>
                </a:lnTo>
                <a:lnTo>
                  <a:pt x="1777730" y="1115909"/>
                </a:lnTo>
                <a:lnTo>
                  <a:pt x="1772571" y="1109950"/>
                </a:lnTo>
                <a:lnTo>
                  <a:pt x="1767413" y="1103594"/>
                </a:lnTo>
                <a:lnTo>
                  <a:pt x="1762254" y="1097636"/>
                </a:lnTo>
                <a:lnTo>
                  <a:pt x="1759476" y="1094458"/>
                </a:lnTo>
                <a:lnTo>
                  <a:pt x="1757095" y="1091280"/>
                </a:lnTo>
                <a:lnTo>
                  <a:pt x="1755111" y="1087307"/>
                </a:lnTo>
                <a:lnTo>
                  <a:pt x="1753524" y="1082937"/>
                </a:lnTo>
                <a:lnTo>
                  <a:pt x="1743207" y="973694"/>
                </a:lnTo>
                <a:lnTo>
                  <a:pt x="1743207" y="974091"/>
                </a:lnTo>
                <a:lnTo>
                  <a:pt x="1742413" y="974091"/>
                </a:lnTo>
                <a:lnTo>
                  <a:pt x="1739636" y="973694"/>
                </a:lnTo>
                <a:lnTo>
                  <a:pt x="1730112" y="972105"/>
                </a:lnTo>
                <a:lnTo>
                  <a:pt x="1720985" y="969324"/>
                </a:lnTo>
                <a:lnTo>
                  <a:pt x="1717414" y="968133"/>
                </a:lnTo>
                <a:lnTo>
                  <a:pt x="1715033" y="967338"/>
                </a:lnTo>
                <a:lnTo>
                  <a:pt x="1711065" y="963763"/>
                </a:lnTo>
                <a:lnTo>
                  <a:pt x="1707097" y="960188"/>
                </a:lnTo>
                <a:lnTo>
                  <a:pt x="1703129" y="955818"/>
                </a:lnTo>
                <a:lnTo>
                  <a:pt x="1699954" y="950654"/>
                </a:lnTo>
                <a:lnTo>
                  <a:pt x="1697177" y="945490"/>
                </a:lnTo>
                <a:lnTo>
                  <a:pt x="1694399" y="939531"/>
                </a:lnTo>
                <a:lnTo>
                  <a:pt x="1692018" y="932778"/>
                </a:lnTo>
                <a:lnTo>
                  <a:pt x="1689637" y="926422"/>
                </a:lnTo>
                <a:lnTo>
                  <a:pt x="1688050" y="919668"/>
                </a:lnTo>
                <a:lnTo>
                  <a:pt x="1686066" y="912518"/>
                </a:lnTo>
                <a:lnTo>
                  <a:pt x="1683288" y="897423"/>
                </a:lnTo>
                <a:lnTo>
                  <a:pt x="1681304" y="882327"/>
                </a:lnTo>
                <a:lnTo>
                  <a:pt x="1679717" y="867232"/>
                </a:lnTo>
                <a:lnTo>
                  <a:pt x="1684875" y="862465"/>
                </a:lnTo>
                <a:lnTo>
                  <a:pt x="1689637" y="857698"/>
                </a:lnTo>
                <a:lnTo>
                  <a:pt x="1694796" y="851739"/>
                </a:lnTo>
                <a:lnTo>
                  <a:pt x="1699161" y="845780"/>
                </a:lnTo>
                <a:lnTo>
                  <a:pt x="1703525" y="839424"/>
                </a:lnTo>
                <a:lnTo>
                  <a:pt x="1707891" y="832671"/>
                </a:lnTo>
                <a:lnTo>
                  <a:pt x="1711462" y="825918"/>
                </a:lnTo>
                <a:lnTo>
                  <a:pt x="1715033" y="818767"/>
                </a:lnTo>
                <a:lnTo>
                  <a:pt x="1718208" y="811617"/>
                </a:lnTo>
                <a:lnTo>
                  <a:pt x="1720985" y="804466"/>
                </a:lnTo>
                <a:lnTo>
                  <a:pt x="1726144" y="790166"/>
                </a:lnTo>
                <a:lnTo>
                  <a:pt x="1730509" y="776262"/>
                </a:lnTo>
                <a:lnTo>
                  <a:pt x="1734080" y="762755"/>
                </a:lnTo>
                <a:lnTo>
                  <a:pt x="1736858" y="750838"/>
                </a:lnTo>
                <a:lnTo>
                  <a:pt x="1738842" y="740510"/>
                </a:lnTo>
                <a:lnTo>
                  <a:pt x="1742413" y="720647"/>
                </a:lnTo>
                <a:lnTo>
                  <a:pt x="1743604" y="709524"/>
                </a:lnTo>
                <a:lnTo>
                  <a:pt x="1745191" y="698798"/>
                </a:lnTo>
                <a:lnTo>
                  <a:pt x="1746381" y="687278"/>
                </a:lnTo>
                <a:lnTo>
                  <a:pt x="1747175" y="675361"/>
                </a:lnTo>
                <a:lnTo>
                  <a:pt x="1747572" y="663443"/>
                </a:lnTo>
                <a:lnTo>
                  <a:pt x="1747572" y="651129"/>
                </a:lnTo>
                <a:lnTo>
                  <a:pt x="1747175" y="638814"/>
                </a:lnTo>
                <a:lnTo>
                  <a:pt x="1746381" y="626102"/>
                </a:lnTo>
                <a:lnTo>
                  <a:pt x="1744794" y="613787"/>
                </a:lnTo>
                <a:lnTo>
                  <a:pt x="1742810" y="601473"/>
                </a:lnTo>
                <a:lnTo>
                  <a:pt x="1740033" y="589158"/>
                </a:lnTo>
                <a:lnTo>
                  <a:pt x="1736461" y="576843"/>
                </a:lnTo>
                <a:lnTo>
                  <a:pt x="1732096" y="564529"/>
                </a:lnTo>
                <a:lnTo>
                  <a:pt x="1726937" y="553008"/>
                </a:lnTo>
                <a:lnTo>
                  <a:pt x="1723366" y="546255"/>
                </a:lnTo>
                <a:lnTo>
                  <a:pt x="1720192" y="539899"/>
                </a:lnTo>
                <a:lnTo>
                  <a:pt x="1715033" y="530365"/>
                </a:lnTo>
                <a:lnTo>
                  <a:pt x="1712652" y="526393"/>
                </a:lnTo>
                <a:lnTo>
                  <a:pt x="1711859" y="521229"/>
                </a:lnTo>
                <a:lnTo>
                  <a:pt x="1711859" y="516064"/>
                </a:lnTo>
                <a:lnTo>
                  <a:pt x="1711462" y="509708"/>
                </a:lnTo>
                <a:lnTo>
                  <a:pt x="1712255" y="493421"/>
                </a:lnTo>
                <a:lnTo>
                  <a:pt x="1716223" y="486271"/>
                </a:lnTo>
                <a:lnTo>
                  <a:pt x="1720192" y="479915"/>
                </a:lnTo>
                <a:lnTo>
                  <a:pt x="1724557" y="473559"/>
                </a:lnTo>
                <a:lnTo>
                  <a:pt x="1728922" y="467600"/>
                </a:lnTo>
                <a:lnTo>
                  <a:pt x="1734080" y="462039"/>
                </a:lnTo>
                <a:lnTo>
                  <a:pt x="1738842" y="456477"/>
                </a:lnTo>
                <a:lnTo>
                  <a:pt x="1743604" y="451313"/>
                </a:lnTo>
                <a:lnTo>
                  <a:pt x="1748762" y="446546"/>
                </a:lnTo>
                <a:lnTo>
                  <a:pt x="1754318" y="442176"/>
                </a:lnTo>
                <a:lnTo>
                  <a:pt x="1759476" y="438204"/>
                </a:lnTo>
                <a:lnTo>
                  <a:pt x="1765429" y="434231"/>
                </a:lnTo>
                <a:lnTo>
                  <a:pt x="1771381" y="430259"/>
                </a:lnTo>
                <a:lnTo>
                  <a:pt x="1776936" y="427081"/>
                </a:lnTo>
                <a:lnTo>
                  <a:pt x="1782888" y="424300"/>
                </a:lnTo>
                <a:lnTo>
                  <a:pt x="1789634" y="421917"/>
                </a:lnTo>
                <a:lnTo>
                  <a:pt x="1795587" y="419533"/>
                </a:lnTo>
                <a:lnTo>
                  <a:pt x="1820983" y="409999"/>
                </a:lnTo>
                <a:lnTo>
                  <a:pt x="1834871" y="404438"/>
                </a:lnTo>
                <a:lnTo>
                  <a:pt x="1849950" y="399273"/>
                </a:lnTo>
                <a:lnTo>
                  <a:pt x="1865823" y="394506"/>
                </a:lnTo>
                <a:lnTo>
                  <a:pt x="1882886" y="390137"/>
                </a:lnTo>
                <a:lnTo>
                  <a:pt x="1900742" y="386562"/>
                </a:lnTo>
                <a:lnTo>
                  <a:pt x="1909472" y="384973"/>
                </a:lnTo>
                <a:lnTo>
                  <a:pt x="1918599" y="383384"/>
                </a:lnTo>
                <a:lnTo>
                  <a:pt x="1927726" y="382589"/>
                </a:lnTo>
                <a:lnTo>
                  <a:pt x="1937249" y="381795"/>
                </a:lnTo>
                <a:lnTo>
                  <a:pt x="1946773" y="381397"/>
                </a:lnTo>
                <a:lnTo>
                  <a:pt x="1956693" y="381000"/>
                </a:lnTo>
                <a:close/>
                <a:moveTo>
                  <a:pt x="674585" y="381000"/>
                </a:moveTo>
                <a:lnTo>
                  <a:pt x="684505" y="381397"/>
                </a:lnTo>
                <a:lnTo>
                  <a:pt x="694029" y="382192"/>
                </a:lnTo>
                <a:lnTo>
                  <a:pt x="703552" y="382986"/>
                </a:lnTo>
                <a:lnTo>
                  <a:pt x="713870" y="384575"/>
                </a:lnTo>
                <a:lnTo>
                  <a:pt x="723790" y="386562"/>
                </a:lnTo>
                <a:lnTo>
                  <a:pt x="733710" y="388548"/>
                </a:lnTo>
                <a:lnTo>
                  <a:pt x="743631" y="391726"/>
                </a:lnTo>
                <a:lnTo>
                  <a:pt x="753551" y="394904"/>
                </a:lnTo>
                <a:lnTo>
                  <a:pt x="763868" y="398876"/>
                </a:lnTo>
                <a:lnTo>
                  <a:pt x="773789" y="403246"/>
                </a:lnTo>
                <a:lnTo>
                  <a:pt x="783709" y="408807"/>
                </a:lnTo>
                <a:lnTo>
                  <a:pt x="793629" y="414766"/>
                </a:lnTo>
                <a:lnTo>
                  <a:pt x="820216" y="438998"/>
                </a:lnTo>
                <a:lnTo>
                  <a:pt x="861088" y="446149"/>
                </a:lnTo>
                <a:lnTo>
                  <a:pt x="863866" y="468792"/>
                </a:lnTo>
                <a:lnTo>
                  <a:pt x="867040" y="491832"/>
                </a:lnTo>
                <a:lnTo>
                  <a:pt x="871008" y="514873"/>
                </a:lnTo>
                <a:lnTo>
                  <a:pt x="876167" y="539105"/>
                </a:lnTo>
                <a:lnTo>
                  <a:pt x="871405" y="548241"/>
                </a:lnTo>
                <a:lnTo>
                  <a:pt x="868231" y="554200"/>
                </a:lnTo>
                <a:lnTo>
                  <a:pt x="864659" y="560556"/>
                </a:lnTo>
                <a:lnTo>
                  <a:pt x="861088" y="568501"/>
                </a:lnTo>
                <a:lnTo>
                  <a:pt x="858310" y="577241"/>
                </a:lnTo>
                <a:lnTo>
                  <a:pt x="855533" y="586377"/>
                </a:lnTo>
                <a:lnTo>
                  <a:pt x="854342" y="591144"/>
                </a:lnTo>
                <a:lnTo>
                  <a:pt x="853548" y="596309"/>
                </a:lnTo>
                <a:lnTo>
                  <a:pt x="853152" y="602267"/>
                </a:lnTo>
                <a:lnTo>
                  <a:pt x="852755" y="607431"/>
                </a:lnTo>
                <a:lnTo>
                  <a:pt x="852755" y="613390"/>
                </a:lnTo>
                <a:lnTo>
                  <a:pt x="853152" y="619349"/>
                </a:lnTo>
                <a:lnTo>
                  <a:pt x="854739" y="642786"/>
                </a:lnTo>
                <a:lnTo>
                  <a:pt x="856723" y="670991"/>
                </a:lnTo>
                <a:lnTo>
                  <a:pt x="857913" y="686087"/>
                </a:lnTo>
                <a:lnTo>
                  <a:pt x="859501" y="700785"/>
                </a:lnTo>
                <a:lnTo>
                  <a:pt x="861485" y="716675"/>
                </a:lnTo>
                <a:lnTo>
                  <a:pt x="863469" y="732167"/>
                </a:lnTo>
                <a:lnTo>
                  <a:pt x="866247" y="748057"/>
                </a:lnTo>
                <a:lnTo>
                  <a:pt x="869818" y="763153"/>
                </a:lnTo>
                <a:lnTo>
                  <a:pt x="873786" y="779043"/>
                </a:lnTo>
                <a:lnTo>
                  <a:pt x="878548" y="793741"/>
                </a:lnTo>
                <a:lnTo>
                  <a:pt x="883706" y="808439"/>
                </a:lnTo>
                <a:lnTo>
                  <a:pt x="886881" y="815589"/>
                </a:lnTo>
                <a:lnTo>
                  <a:pt x="890055" y="822343"/>
                </a:lnTo>
                <a:lnTo>
                  <a:pt x="893230" y="829493"/>
                </a:lnTo>
                <a:lnTo>
                  <a:pt x="896801" y="835849"/>
                </a:lnTo>
                <a:lnTo>
                  <a:pt x="901166" y="842205"/>
                </a:lnTo>
                <a:lnTo>
                  <a:pt x="905134" y="848561"/>
                </a:lnTo>
                <a:lnTo>
                  <a:pt x="909896" y="854520"/>
                </a:lnTo>
                <a:lnTo>
                  <a:pt x="914261" y="860081"/>
                </a:lnTo>
                <a:lnTo>
                  <a:pt x="919420" y="865643"/>
                </a:lnTo>
                <a:lnTo>
                  <a:pt x="924578" y="870807"/>
                </a:lnTo>
                <a:lnTo>
                  <a:pt x="922594" y="885902"/>
                </a:lnTo>
                <a:lnTo>
                  <a:pt x="920213" y="899806"/>
                </a:lnTo>
                <a:lnTo>
                  <a:pt x="917436" y="913312"/>
                </a:lnTo>
                <a:lnTo>
                  <a:pt x="915451" y="920463"/>
                </a:lnTo>
                <a:lnTo>
                  <a:pt x="913467" y="927613"/>
                </a:lnTo>
                <a:lnTo>
                  <a:pt x="911087" y="934367"/>
                </a:lnTo>
                <a:lnTo>
                  <a:pt x="908309" y="941517"/>
                </a:lnTo>
                <a:lnTo>
                  <a:pt x="905134" y="947873"/>
                </a:lnTo>
                <a:lnTo>
                  <a:pt x="901563" y="953037"/>
                </a:lnTo>
                <a:lnTo>
                  <a:pt x="899182" y="955818"/>
                </a:lnTo>
                <a:lnTo>
                  <a:pt x="896801" y="958201"/>
                </a:lnTo>
                <a:lnTo>
                  <a:pt x="894420" y="960188"/>
                </a:lnTo>
                <a:lnTo>
                  <a:pt x="891643" y="961777"/>
                </a:lnTo>
                <a:lnTo>
                  <a:pt x="886087" y="965749"/>
                </a:lnTo>
                <a:lnTo>
                  <a:pt x="880532" y="968530"/>
                </a:lnTo>
                <a:lnTo>
                  <a:pt x="874580" y="971708"/>
                </a:lnTo>
                <a:lnTo>
                  <a:pt x="869024" y="975283"/>
                </a:lnTo>
                <a:lnTo>
                  <a:pt x="866247" y="977269"/>
                </a:lnTo>
                <a:lnTo>
                  <a:pt x="863866" y="979653"/>
                </a:lnTo>
                <a:lnTo>
                  <a:pt x="861881" y="982434"/>
                </a:lnTo>
                <a:lnTo>
                  <a:pt x="859897" y="985612"/>
                </a:lnTo>
                <a:lnTo>
                  <a:pt x="857913" y="990379"/>
                </a:lnTo>
                <a:lnTo>
                  <a:pt x="855929" y="995543"/>
                </a:lnTo>
                <a:lnTo>
                  <a:pt x="854342" y="1000707"/>
                </a:lnTo>
                <a:lnTo>
                  <a:pt x="853152" y="1005871"/>
                </a:lnTo>
                <a:lnTo>
                  <a:pt x="852358" y="1011433"/>
                </a:lnTo>
                <a:lnTo>
                  <a:pt x="851961" y="1016597"/>
                </a:lnTo>
                <a:lnTo>
                  <a:pt x="851167" y="1028514"/>
                </a:lnTo>
                <a:lnTo>
                  <a:pt x="850374" y="1039637"/>
                </a:lnTo>
                <a:lnTo>
                  <a:pt x="849580" y="1051158"/>
                </a:lnTo>
                <a:lnTo>
                  <a:pt x="849183" y="1056719"/>
                </a:lnTo>
                <a:lnTo>
                  <a:pt x="848390" y="1061883"/>
                </a:lnTo>
                <a:lnTo>
                  <a:pt x="847199" y="1067445"/>
                </a:lnTo>
                <a:lnTo>
                  <a:pt x="845612" y="1072212"/>
                </a:lnTo>
                <a:lnTo>
                  <a:pt x="843231" y="1078170"/>
                </a:lnTo>
                <a:lnTo>
                  <a:pt x="841247" y="1082937"/>
                </a:lnTo>
                <a:lnTo>
                  <a:pt x="838469" y="1087307"/>
                </a:lnTo>
                <a:lnTo>
                  <a:pt x="836089" y="1091280"/>
                </a:lnTo>
                <a:lnTo>
                  <a:pt x="830136" y="1098430"/>
                </a:lnTo>
                <a:lnTo>
                  <a:pt x="824581" y="1105183"/>
                </a:lnTo>
                <a:lnTo>
                  <a:pt x="821803" y="1109156"/>
                </a:lnTo>
                <a:lnTo>
                  <a:pt x="819026" y="1112731"/>
                </a:lnTo>
                <a:lnTo>
                  <a:pt x="816248" y="1116703"/>
                </a:lnTo>
                <a:lnTo>
                  <a:pt x="814264" y="1121470"/>
                </a:lnTo>
                <a:lnTo>
                  <a:pt x="812280" y="1126237"/>
                </a:lnTo>
                <a:lnTo>
                  <a:pt x="810692" y="1131799"/>
                </a:lnTo>
                <a:lnTo>
                  <a:pt x="809899" y="1138155"/>
                </a:lnTo>
                <a:lnTo>
                  <a:pt x="809105" y="1145305"/>
                </a:lnTo>
                <a:lnTo>
                  <a:pt x="845612" y="1150470"/>
                </a:lnTo>
                <a:lnTo>
                  <a:pt x="853152" y="1166757"/>
                </a:lnTo>
                <a:lnTo>
                  <a:pt x="811089" y="1183838"/>
                </a:lnTo>
                <a:lnTo>
                  <a:pt x="768233" y="1202112"/>
                </a:lnTo>
                <a:lnTo>
                  <a:pt x="682521" y="1239056"/>
                </a:lnTo>
                <a:lnTo>
                  <a:pt x="624586" y="1263685"/>
                </a:lnTo>
                <a:lnTo>
                  <a:pt x="568635" y="1287917"/>
                </a:lnTo>
                <a:lnTo>
                  <a:pt x="555541" y="1293082"/>
                </a:lnTo>
                <a:lnTo>
                  <a:pt x="542446" y="1297849"/>
                </a:lnTo>
                <a:lnTo>
                  <a:pt x="514669" y="1307780"/>
                </a:lnTo>
                <a:lnTo>
                  <a:pt x="485304" y="1318108"/>
                </a:lnTo>
                <a:lnTo>
                  <a:pt x="470225" y="1323670"/>
                </a:lnTo>
                <a:lnTo>
                  <a:pt x="455146" y="1330026"/>
                </a:lnTo>
                <a:lnTo>
                  <a:pt x="440464" y="1336382"/>
                </a:lnTo>
                <a:lnTo>
                  <a:pt x="425385" y="1343532"/>
                </a:lnTo>
                <a:lnTo>
                  <a:pt x="410703" y="1351080"/>
                </a:lnTo>
                <a:lnTo>
                  <a:pt x="403561" y="1355450"/>
                </a:lnTo>
                <a:lnTo>
                  <a:pt x="396418" y="1360217"/>
                </a:lnTo>
                <a:lnTo>
                  <a:pt x="389275" y="1364983"/>
                </a:lnTo>
                <a:lnTo>
                  <a:pt x="382529" y="1369750"/>
                </a:lnTo>
                <a:lnTo>
                  <a:pt x="376180" y="1374915"/>
                </a:lnTo>
                <a:lnTo>
                  <a:pt x="369038" y="1380079"/>
                </a:lnTo>
                <a:lnTo>
                  <a:pt x="363085" y="1386435"/>
                </a:lnTo>
                <a:lnTo>
                  <a:pt x="356736" y="1391996"/>
                </a:lnTo>
                <a:lnTo>
                  <a:pt x="350784" y="1398352"/>
                </a:lnTo>
                <a:lnTo>
                  <a:pt x="345229" y="1405106"/>
                </a:lnTo>
                <a:lnTo>
                  <a:pt x="339277" y="1411859"/>
                </a:lnTo>
                <a:lnTo>
                  <a:pt x="334118" y="1419406"/>
                </a:lnTo>
                <a:lnTo>
                  <a:pt x="329356" y="1426954"/>
                </a:lnTo>
                <a:lnTo>
                  <a:pt x="324594" y="1434899"/>
                </a:lnTo>
                <a:lnTo>
                  <a:pt x="320229" y="1443241"/>
                </a:lnTo>
                <a:lnTo>
                  <a:pt x="315865" y="1451981"/>
                </a:lnTo>
                <a:lnTo>
                  <a:pt x="311896" y="1461117"/>
                </a:lnTo>
                <a:lnTo>
                  <a:pt x="308325" y="1470651"/>
                </a:lnTo>
                <a:lnTo>
                  <a:pt x="304357" y="1482172"/>
                </a:lnTo>
                <a:lnTo>
                  <a:pt x="304357" y="1494486"/>
                </a:lnTo>
                <a:lnTo>
                  <a:pt x="303960" y="1538581"/>
                </a:lnTo>
                <a:lnTo>
                  <a:pt x="302770" y="1594196"/>
                </a:lnTo>
                <a:lnTo>
                  <a:pt x="301182" y="1649413"/>
                </a:lnTo>
                <a:lnTo>
                  <a:pt x="0" y="1649413"/>
                </a:lnTo>
                <a:lnTo>
                  <a:pt x="0" y="1625975"/>
                </a:lnTo>
                <a:lnTo>
                  <a:pt x="0" y="1599757"/>
                </a:lnTo>
                <a:lnTo>
                  <a:pt x="1190" y="1542951"/>
                </a:lnTo>
                <a:lnTo>
                  <a:pt x="2381" y="1488528"/>
                </a:lnTo>
                <a:lnTo>
                  <a:pt x="2778" y="1465487"/>
                </a:lnTo>
                <a:lnTo>
                  <a:pt x="2778" y="1446817"/>
                </a:lnTo>
                <a:lnTo>
                  <a:pt x="5159" y="1440858"/>
                </a:lnTo>
                <a:lnTo>
                  <a:pt x="7539" y="1435296"/>
                </a:lnTo>
                <a:lnTo>
                  <a:pt x="10317" y="1430132"/>
                </a:lnTo>
                <a:lnTo>
                  <a:pt x="13889" y="1425365"/>
                </a:lnTo>
                <a:lnTo>
                  <a:pt x="17063" y="1420598"/>
                </a:lnTo>
                <a:lnTo>
                  <a:pt x="20634" y="1416228"/>
                </a:lnTo>
                <a:lnTo>
                  <a:pt x="24206" y="1411859"/>
                </a:lnTo>
                <a:lnTo>
                  <a:pt x="28174" y="1407886"/>
                </a:lnTo>
                <a:lnTo>
                  <a:pt x="32142" y="1404311"/>
                </a:lnTo>
                <a:lnTo>
                  <a:pt x="36507" y="1400736"/>
                </a:lnTo>
                <a:lnTo>
                  <a:pt x="41269" y="1397558"/>
                </a:lnTo>
                <a:lnTo>
                  <a:pt x="46031" y="1394380"/>
                </a:lnTo>
                <a:lnTo>
                  <a:pt x="55951" y="1388421"/>
                </a:lnTo>
                <a:lnTo>
                  <a:pt x="66665" y="1382860"/>
                </a:lnTo>
                <a:lnTo>
                  <a:pt x="77379" y="1378093"/>
                </a:lnTo>
                <a:lnTo>
                  <a:pt x="88490" y="1373723"/>
                </a:lnTo>
                <a:lnTo>
                  <a:pt x="111902" y="1365381"/>
                </a:lnTo>
                <a:lnTo>
                  <a:pt x="135711" y="1356641"/>
                </a:lnTo>
                <a:lnTo>
                  <a:pt x="147218" y="1352669"/>
                </a:lnTo>
                <a:lnTo>
                  <a:pt x="158726" y="1347902"/>
                </a:lnTo>
                <a:lnTo>
                  <a:pt x="210312" y="1326053"/>
                </a:lnTo>
                <a:lnTo>
                  <a:pt x="263088" y="1303807"/>
                </a:lnTo>
                <a:lnTo>
                  <a:pt x="315071" y="1281164"/>
                </a:lnTo>
                <a:lnTo>
                  <a:pt x="366260" y="1259713"/>
                </a:lnTo>
                <a:lnTo>
                  <a:pt x="423401" y="1243823"/>
                </a:lnTo>
                <a:lnTo>
                  <a:pt x="428163" y="1240645"/>
                </a:lnTo>
                <a:lnTo>
                  <a:pt x="432131" y="1236672"/>
                </a:lnTo>
                <a:lnTo>
                  <a:pt x="436496" y="1231905"/>
                </a:lnTo>
                <a:lnTo>
                  <a:pt x="440464" y="1226741"/>
                </a:lnTo>
                <a:lnTo>
                  <a:pt x="444432" y="1220782"/>
                </a:lnTo>
                <a:lnTo>
                  <a:pt x="448401" y="1214426"/>
                </a:lnTo>
                <a:lnTo>
                  <a:pt x="456337" y="1201317"/>
                </a:lnTo>
                <a:lnTo>
                  <a:pt x="463480" y="1187016"/>
                </a:lnTo>
                <a:lnTo>
                  <a:pt x="469829" y="1173907"/>
                </a:lnTo>
                <a:lnTo>
                  <a:pt x="480543" y="1150470"/>
                </a:lnTo>
                <a:lnTo>
                  <a:pt x="507526" y="1143716"/>
                </a:lnTo>
                <a:lnTo>
                  <a:pt x="506336" y="1138155"/>
                </a:lnTo>
                <a:lnTo>
                  <a:pt x="504748" y="1132196"/>
                </a:lnTo>
                <a:lnTo>
                  <a:pt x="502764" y="1127429"/>
                </a:lnTo>
                <a:lnTo>
                  <a:pt x="500780" y="1123457"/>
                </a:lnTo>
                <a:lnTo>
                  <a:pt x="498399" y="1119484"/>
                </a:lnTo>
                <a:lnTo>
                  <a:pt x="496018" y="1115909"/>
                </a:lnTo>
                <a:lnTo>
                  <a:pt x="490860" y="1109950"/>
                </a:lnTo>
                <a:lnTo>
                  <a:pt x="485701" y="1103594"/>
                </a:lnTo>
                <a:lnTo>
                  <a:pt x="480146" y="1097636"/>
                </a:lnTo>
                <a:lnTo>
                  <a:pt x="477765" y="1094458"/>
                </a:lnTo>
                <a:lnTo>
                  <a:pt x="475384" y="1091280"/>
                </a:lnTo>
                <a:lnTo>
                  <a:pt x="473400" y="1087307"/>
                </a:lnTo>
                <a:lnTo>
                  <a:pt x="471813" y="1082937"/>
                </a:lnTo>
                <a:lnTo>
                  <a:pt x="461495" y="973694"/>
                </a:lnTo>
                <a:lnTo>
                  <a:pt x="461099" y="974091"/>
                </a:lnTo>
                <a:lnTo>
                  <a:pt x="460305" y="974091"/>
                </a:lnTo>
                <a:lnTo>
                  <a:pt x="457527" y="973694"/>
                </a:lnTo>
                <a:lnTo>
                  <a:pt x="448401" y="972105"/>
                </a:lnTo>
                <a:lnTo>
                  <a:pt x="438877" y="969324"/>
                </a:lnTo>
                <a:lnTo>
                  <a:pt x="435306" y="968133"/>
                </a:lnTo>
                <a:lnTo>
                  <a:pt x="433322" y="967338"/>
                </a:lnTo>
                <a:lnTo>
                  <a:pt x="430147" y="964557"/>
                </a:lnTo>
                <a:lnTo>
                  <a:pt x="426973" y="962174"/>
                </a:lnTo>
                <a:lnTo>
                  <a:pt x="424195" y="958996"/>
                </a:lnTo>
                <a:lnTo>
                  <a:pt x="421417" y="955818"/>
                </a:lnTo>
                <a:lnTo>
                  <a:pt x="419036" y="952243"/>
                </a:lnTo>
                <a:lnTo>
                  <a:pt x="416655" y="948270"/>
                </a:lnTo>
                <a:lnTo>
                  <a:pt x="414671" y="944298"/>
                </a:lnTo>
                <a:lnTo>
                  <a:pt x="412687" y="939928"/>
                </a:lnTo>
                <a:lnTo>
                  <a:pt x="409116" y="929997"/>
                </a:lnTo>
                <a:lnTo>
                  <a:pt x="406338" y="920066"/>
                </a:lnTo>
                <a:lnTo>
                  <a:pt x="403957" y="908943"/>
                </a:lnTo>
                <a:lnTo>
                  <a:pt x="401576" y="898217"/>
                </a:lnTo>
                <a:lnTo>
                  <a:pt x="399989" y="887094"/>
                </a:lnTo>
                <a:lnTo>
                  <a:pt x="398402" y="875574"/>
                </a:lnTo>
                <a:lnTo>
                  <a:pt x="396418" y="854122"/>
                </a:lnTo>
                <a:lnTo>
                  <a:pt x="394831" y="834260"/>
                </a:lnTo>
                <a:lnTo>
                  <a:pt x="393640" y="817576"/>
                </a:lnTo>
                <a:lnTo>
                  <a:pt x="393640" y="814795"/>
                </a:lnTo>
                <a:lnTo>
                  <a:pt x="394037" y="811617"/>
                </a:lnTo>
                <a:lnTo>
                  <a:pt x="395227" y="808439"/>
                </a:lnTo>
                <a:lnTo>
                  <a:pt x="396418" y="805261"/>
                </a:lnTo>
                <a:lnTo>
                  <a:pt x="399989" y="798905"/>
                </a:lnTo>
                <a:lnTo>
                  <a:pt x="403561" y="791755"/>
                </a:lnTo>
                <a:lnTo>
                  <a:pt x="407132" y="784604"/>
                </a:lnTo>
                <a:lnTo>
                  <a:pt x="408322" y="780234"/>
                </a:lnTo>
                <a:lnTo>
                  <a:pt x="409513" y="776262"/>
                </a:lnTo>
                <a:lnTo>
                  <a:pt x="410306" y="771495"/>
                </a:lnTo>
                <a:lnTo>
                  <a:pt x="410703" y="766331"/>
                </a:lnTo>
                <a:lnTo>
                  <a:pt x="410306" y="761166"/>
                </a:lnTo>
                <a:lnTo>
                  <a:pt x="409513" y="755605"/>
                </a:lnTo>
                <a:lnTo>
                  <a:pt x="406338" y="738126"/>
                </a:lnTo>
                <a:lnTo>
                  <a:pt x="403561" y="721839"/>
                </a:lnTo>
                <a:lnTo>
                  <a:pt x="401180" y="705552"/>
                </a:lnTo>
                <a:lnTo>
                  <a:pt x="399196" y="689662"/>
                </a:lnTo>
                <a:lnTo>
                  <a:pt x="397608" y="673772"/>
                </a:lnTo>
                <a:lnTo>
                  <a:pt x="397211" y="659074"/>
                </a:lnTo>
                <a:lnTo>
                  <a:pt x="396815" y="643978"/>
                </a:lnTo>
                <a:lnTo>
                  <a:pt x="396815" y="629677"/>
                </a:lnTo>
                <a:lnTo>
                  <a:pt x="397608" y="615774"/>
                </a:lnTo>
                <a:lnTo>
                  <a:pt x="398799" y="602267"/>
                </a:lnTo>
                <a:lnTo>
                  <a:pt x="400386" y="588761"/>
                </a:lnTo>
                <a:lnTo>
                  <a:pt x="402370" y="576446"/>
                </a:lnTo>
                <a:lnTo>
                  <a:pt x="404751" y="563734"/>
                </a:lnTo>
                <a:lnTo>
                  <a:pt x="407529" y="552214"/>
                </a:lnTo>
                <a:lnTo>
                  <a:pt x="410703" y="540297"/>
                </a:lnTo>
                <a:lnTo>
                  <a:pt x="414275" y="529571"/>
                </a:lnTo>
                <a:lnTo>
                  <a:pt x="418243" y="519242"/>
                </a:lnTo>
                <a:lnTo>
                  <a:pt x="422211" y="508914"/>
                </a:lnTo>
                <a:lnTo>
                  <a:pt x="426973" y="499380"/>
                </a:lnTo>
                <a:lnTo>
                  <a:pt x="432131" y="490243"/>
                </a:lnTo>
                <a:lnTo>
                  <a:pt x="437290" y="481504"/>
                </a:lnTo>
                <a:lnTo>
                  <a:pt x="442845" y="473162"/>
                </a:lnTo>
                <a:lnTo>
                  <a:pt x="448797" y="465614"/>
                </a:lnTo>
                <a:lnTo>
                  <a:pt x="454750" y="458066"/>
                </a:lnTo>
                <a:lnTo>
                  <a:pt x="461495" y="451710"/>
                </a:lnTo>
                <a:lnTo>
                  <a:pt x="468241" y="445752"/>
                </a:lnTo>
                <a:lnTo>
                  <a:pt x="474987" y="440190"/>
                </a:lnTo>
                <a:lnTo>
                  <a:pt x="482130" y="435026"/>
                </a:lnTo>
                <a:lnTo>
                  <a:pt x="490066" y="429862"/>
                </a:lnTo>
                <a:lnTo>
                  <a:pt x="497606" y="425889"/>
                </a:lnTo>
                <a:lnTo>
                  <a:pt x="505542" y="422711"/>
                </a:lnTo>
                <a:lnTo>
                  <a:pt x="513875" y="419533"/>
                </a:lnTo>
                <a:lnTo>
                  <a:pt x="538478" y="409999"/>
                </a:lnTo>
                <a:lnTo>
                  <a:pt x="553160" y="404438"/>
                </a:lnTo>
                <a:lnTo>
                  <a:pt x="568239" y="399273"/>
                </a:lnTo>
                <a:lnTo>
                  <a:pt x="584111" y="394506"/>
                </a:lnTo>
                <a:lnTo>
                  <a:pt x="601174" y="390137"/>
                </a:lnTo>
                <a:lnTo>
                  <a:pt x="618634" y="386562"/>
                </a:lnTo>
                <a:lnTo>
                  <a:pt x="627761" y="384973"/>
                </a:lnTo>
                <a:lnTo>
                  <a:pt x="636888" y="383384"/>
                </a:lnTo>
                <a:lnTo>
                  <a:pt x="646014" y="382589"/>
                </a:lnTo>
                <a:lnTo>
                  <a:pt x="655538" y="381795"/>
                </a:lnTo>
                <a:lnTo>
                  <a:pt x="665061" y="381397"/>
                </a:lnTo>
                <a:lnTo>
                  <a:pt x="674585" y="381000"/>
                </a:lnTo>
                <a:close/>
                <a:moveTo>
                  <a:pt x="1307704" y="0"/>
                </a:moveTo>
                <a:lnTo>
                  <a:pt x="1321601" y="0"/>
                </a:lnTo>
                <a:lnTo>
                  <a:pt x="1335100" y="0"/>
                </a:lnTo>
                <a:lnTo>
                  <a:pt x="1348997" y="1191"/>
                </a:lnTo>
                <a:lnTo>
                  <a:pt x="1362496" y="2381"/>
                </a:lnTo>
                <a:lnTo>
                  <a:pt x="1376790" y="4366"/>
                </a:lnTo>
                <a:lnTo>
                  <a:pt x="1390289" y="7144"/>
                </a:lnTo>
                <a:lnTo>
                  <a:pt x="1404583" y="10319"/>
                </a:lnTo>
                <a:lnTo>
                  <a:pt x="1418480" y="14684"/>
                </a:lnTo>
                <a:lnTo>
                  <a:pt x="1432773" y="19447"/>
                </a:lnTo>
                <a:lnTo>
                  <a:pt x="1446670" y="25003"/>
                </a:lnTo>
                <a:lnTo>
                  <a:pt x="1460566" y="31353"/>
                </a:lnTo>
                <a:lnTo>
                  <a:pt x="1474463" y="38497"/>
                </a:lnTo>
                <a:lnTo>
                  <a:pt x="1488757" y="46831"/>
                </a:lnTo>
                <a:lnTo>
                  <a:pt x="1525285" y="80963"/>
                </a:lnTo>
                <a:lnTo>
                  <a:pt x="1584841" y="90884"/>
                </a:lnTo>
                <a:lnTo>
                  <a:pt x="1590400" y="94853"/>
                </a:lnTo>
                <a:lnTo>
                  <a:pt x="1595958" y="99616"/>
                </a:lnTo>
                <a:lnTo>
                  <a:pt x="1600723" y="104775"/>
                </a:lnTo>
                <a:lnTo>
                  <a:pt x="1605487" y="110331"/>
                </a:lnTo>
                <a:lnTo>
                  <a:pt x="1609855" y="115888"/>
                </a:lnTo>
                <a:lnTo>
                  <a:pt x="1613825" y="122238"/>
                </a:lnTo>
                <a:lnTo>
                  <a:pt x="1617399" y="128984"/>
                </a:lnTo>
                <a:lnTo>
                  <a:pt x="1620575" y="134938"/>
                </a:lnTo>
                <a:lnTo>
                  <a:pt x="1626531" y="146447"/>
                </a:lnTo>
                <a:lnTo>
                  <a:pt x="1630898" y="156766"/>
                </a:lnTo>
                <a:lnTo>
                  <a:pt x="1634075" y="165894"/>
                </a:lnTo>
                <a:lnTo>
                  <a:pt x="1636854" y="177403"/>
                </a:lnTo>
                <a:lnTo>
                  <a:pt x="1639236" y="189309"/>
                </a:lnTo>
                <a:lnTo>
                  <a:pt x="1641619" y="200819"/>
                </a:lnTo>
                <a:lnTo>
                  <a:pt x="1643207" y="212725"/>
                </a:lnTo>
                <a:lnTo>
                  <a:pt x="1644795" y="223838"/>
                </a:lnTo>
                <a:lnTo>
                  <a:pt x="1646383" y="235347"/>
                </a:lnTo>
                <a:lnTo>
                  <a:pt x="1648368" y="258366"/>
                </a:lnTo>
                <a:lnTo>
                  <a:pt x="1649559" y="281781"/>
                </a:lnTo>
                <a:lnTo>
                  <a:pt x="1649957" y="304800"/>
                </a:lnTo>
                <a:lnTo>
                  <a:pt x="1649957" y="328613"/>
                </a:lnTo>
                <a:lnTo>
                  <a:pt x="1649559" y="352822"/>
                </a:lnTo>
                <a:lnTo>
                  <a:pt x="1648765" y="365919"/>
                </a:lnTo>
                <a:lnTo>
                  <a:pt x="1647177" y="385763"/>
                </a:lnTo>
                <a:lnTo>
                  <a:pt x="1642413" y="436959"/>
                </a:lnTo>
                <a:lnTo>
                  <a:pt x="1640427" y="464344"/>
                </a:lnTo>
                <a:lnTo>
                  <a:pt x="1638839" y="490141"/>
                </a:lnTo>
                <a:lnTo>
                  <a:pt x="1638442" y="501650"/>
                </a:lnTo>
                <a:lnTo>
                  <a:pt x="1638045" y="511969"/>
                </a:lnTo>
                <a:lnTo>
                  <a:pt x="1638442" y="521494"/>
                </a:lnTo>
                <a:lnTo>
                  <a:pt x="1638839" y="529034"/>
                </a:lnTo>
                <a:lnTo>
                  <a:pt x="1640030" y="538559"/>
                </a:lnTo>
                <a:lnTo>
                  <a:pt x="1642016" y="546497"/>
                </a:lnTo>
                <a:lnTo>
                  <a:pt x="1644001" y="553244"/>
                </a:lnTo>
                <a:lnTo>
                  <a:pt x="1646780" y="558800"/>
                </a:lnTo>
                <a:lnTo>
                  <a:pt x="1649559" y="563959"/>
                </a:lnTo>
                <a:lnTo>
                  <a:pt x="1653133" y="569516"/>
                </a:lnTo>
                <a:lnTo>
                  <a:pt x="1656706" y="576659"/>
                </a:lnTo>
                <a:lnTo>
                  <a:pt x="1661074" y="584597"/>
                </a:lnTo>
                <a:lnTo>
                  <a:pt x="1664250" y="592534"/>
                </a:lnTo>
                <a:lnTo>
                  <a:pt x="1667029" y="600869"/>
                </a:lnTo>
                <a:lnTo>
                  <a:pt x="1669412" y="609600"/>
                </a:lnTo>
                <a:lnTo>
                  <a:pt x="1671397" y="618331"/>
                </a:lnTo>
                <a:lnTo>
                  <a:pt x="1672588" y="627459"/>
                </a:lnTo>
                <a:lnTo>
                  <a:pt x="1673382" y="636984"/>
                </a:lnTo>
                <a:lnTo>
                  <a:pt x="1673779" y="646113"/>
                </a:lnTo>
                <a:lnTo>
                  <a:pt x="1674176" y="655241"/>
                </a:lnTo>
                <a:lnTo>
                  <a:pt x="1673779" y="665163"/>
                </a:lnTo>
                <a:lnTo>
                  <a:pt x="1673382" y="674291"/>
                </a:lnTo>
                <a:lnTo>
                  <a:pt x="1671794" y="692547"/>
                </a:lnTo>
                <a:lnTo>
                  <a:pt x="1669412" y="710009"/>
                </a:lnTo>
                <a:lnTo>
                  <a:pt x="1666632" y="726678"/>
                </a:lnTo>
                <a:lnTo>
                  <a:pt x="1664647" y="735806"/>
                </a:lnTo>
                <a:lnTo>
                  <a:pt x="1662662" y="745728"/>
                </a:lnTo>
                <a:lnTo>
                  <a:pt x="1659883" y="755650"/>
                </a:lnTo>
                <a:lnTo>
                  <a:pt x="1656706" y="765572"/>
                </a:lnTo>
                <a:lnTo>
                  <a:pt x="1653133" y="775891"/>
                </a:lnTo>
                <a:lnTo>
                  <a:pt x="1649162" y="785416"/>
                </a:lnTo>
                <a:lnTo>
                  <a:pt x="1644795" y="793750"/>
                </a:lnTo>
                <a:lnTo>
                  <a:pt x="1642413" y="798116"/>
                </a:lnTo>
                <a:lnTo>
                  <a:pt x="1639633" y="802084"/>
                </a:lnTo>
                <a:lnTo>
                  <a:pt x="1636854" y="805656"/>
                </a:lnTo>
                <a:lnTo>
                  <a:pt x="1633678" y="808831"/>
                </a:lnTo>
                <a:lnTo>
                  <a:pt x="1630104" y="811609"/>
                </a:lnTo>
                <a:lnTo>
                  <a:pt x="1626531" y="814388"/>
                </a:lnTo>
                <a:lnTo>
                  <a:pt x="1618193" y="818753"/>
                </a:lnTo>
                <a:lnTo>
                  <a:pt x="1610252" y="823119"/>
                </a:lnTo>
                <a:lnTo>
                  <a:pt x="1602311" y="827881"/>
                </a:lnTo>
                <a:lnTo>
                  <a:pt x="1598341" y="830263"/>
                </a:lnTo>
                <a:lnTo>
                  <a:pt x="1593973" y="832644"/>
                </a:lnTo>
                <a:lnTo>
                  <a:pt x="1590797" y="835819"/>
                </a:lnTo>
                <a:lnTo>
                  <a:pt x="1587223" y="838994"/>
                </a:lnTo>
                <a:lnTo>
                  <a:pt x="1584444" y="842963"/>
                </a:lnTo>
                <a:lnTo>
                  <a:pt x="1581665" y="846931"/>
                </a:lnTo>
                <a:lnTo>
                  <a:pt x="1578489" y="854075"/>
                </a:lnTo>
                <a:lnTo>
                  <a:pt x="1576106" y="860822"/>
                </a:lnTo>
                <a:lnTo>
                  <a:pt x="1574121" y="867966"/>
                </a:lnTo>
                <a:lnTo>
                  <a:pt x="1572533" y="875506"/>
                </a:lnTo>
                <a:lnTo>
                  <a:pt x="1571342" y="883444"/>
                </a:lnTo>
                <a:lnTo>
                  <a:pt x="1570151" y="890984"/>
                </a:lnTo>
                <a:lnTo>
                  <a:pt x="1568959" y="906859"/>
                </a:lnTo>
                <a:lnTo>
                  <a:pt x="1568165" y="923131"/>
                </a:lnTo>
                <a:lnTo>
                  <a:pt x="1566974" y="939006"/>
                </a:lnTo>
                <a:lnTo>
                  <a:pt x="1565783" y="946944"/>
                </a:lnTo>
                <a:lnTo>
                  <a:pt x="1564989" y="954484"/>
                </a:lnTo>
                <a:lnTo>
                  <a:pt x="1563401" y="961628"/>
                </a:lnTo>
                <a:lnTo>
                  <a:pt x="1561415" y="969169"/>
                </a:lnTo>
                <a:lnTo>
                  <a:pt x="1558636" y="976709"/>
                </a:lnTo>
                <a:lnTo>
                  <a:pt x="1555460" y="983456"/>
                </a:lnTo>
                <a:lnTo>
                  <a:pt x="1551887" y="989409"/>
                </a:lnTo>
                <a:lnTo>
                  <a:pt x="1548313" y="995363"/>
                </a:lnTo>
                <a:lnTo>
                  <a:pt x="1544343" y="1000522"/>
                </a:lnTo>
                <a:lnTo>
                  <a:pt x="1539578" y="1005284"/>
                </a:lnTo>
                <a:lnTo>
                  <a:pt x="1531637" y="1014809"/>
                </a:lnTo>
                <a:lnTo>
                  <a:pt x="1527667" y="1019969"/>
                </a:lnTo>
                <a:lnTo>
                  <a:pt x="1524093" y="1025525"/>
                </a:lnTo>
                <a:lnTo>
                  <a:pt x="1520520" y="1031081"/>
                </a:lnTo>
                <a:lnTo>
                  <a:pt x="1517741" y="1037431"/>
                </a:lnTo>
                <a:lnTo>
                  <a:pt x="1514961" y="1044178"/>
                </a:lnTo>
                <a:lnTo>
                  <a:pt x="1512976" y="1052513"/>
                </a:lnTo>
                <a:lnTo>
                  <a:pt x="1510991" y="1061244"/>
                </a:lnTo>
                <a:lnTo>
                  <a:pt x="1510197" y="1070769"/>
                </a:lnTo>
                <a:lnTo>
                  <a:pt x="1561415" y="1078309"/>
                </a:lnTo>
                <a:lnTo>
                  <a:pt x="1576900" y="1111250"/>
                </a:lnTo>
                <a:lnTo>
                  <a:pt x="1585635" y="1129903"/>
                </a:lnTo>
                <a:lnTo>
                  <a:pt x="1596355" y="1149350"/>
                </a:lnTo>
                <a:lnTo>
                  <a:pt x="1601517" y="1158478"/>
                </a:lnTo>
                <a:lnTo>
                  <a:pt x="1606679" y="1168003"/>
                </a:lnTo>
                <a:lnTo>
                  <a:pt x="1612237" y="1176734"/>
                </a:lnTo>
                <a:lnTo>
                  <a:pt x="1617796" y="1184672"/>
                </a:lnTo>
                <a:lnTo>
                  <a:pt x="1624149" y="1192609"/>
                </a:lnTo>
                <a:lnTo>
                  <a:pt x="1629707" y="1198959"/>
                </a:lnTo>
                <a:lnTo>
                  <a:pt x="1635663" y="1204516"/>
                </a:lnTo>
                <a:lnTo>
                  <a:pt x="1641619" y="1209278"/>
                </a:lnTo>
                <a:lnTo>
                  <a:pt x="1721821" y="1231106"/>
                </a:lnTo>
                <a:lnTo>
                  <a:pt x="1793687" y="1261269"/>
                </a:lnTo>
                <a:lnTo>
                  <a:pt x="1867537" y="1292622"/>
                </a:lnTo>
                <a:lnTo>
                  <a:pt x="1941387" y="1324372"/>
                </a:lnTo>
                <a:lnTo>
                  <a:pt x="2013649" y="1354931"/>
                </a:lnTo>
                <a:lnTo>
                  <a:pt x="2029531" y="1361678"/>
                </a:lnTo>
                <a:lnTo>
                  <a:pt x="2046207" y="1367631"/>
                </a:lnTo>
                <a:lnTo>
                  <a:pt x="2079161" y="1379141"/>
                </a:lnTo>
                <a:lnTo>
                  <a:pt x="2095440" y="1385094"/>
                </a:lnTo>
                <a:lnTo>
                  <a:pt x="2112116" y="1391444"/>
                </a:lnTo>
                <a:lnTo>
                  <a:pt x="2127998" y="1397397"/>
                </a:lnTo>
                <a:lnTo>
                  <a:pt x="2143085" y="1404144"/>
                </a:lnTo>
                <a:lnTo>
                  <a:pt x="2150232" y="1407716"/>
                </a:lnTo>
                <a:lnTo>
                  <a:pt x="2157776" y="1411684"/>
                </a:lnTo>
                <a:lnTo>
                  <a:pt x="2164923" y="1416050"/>
                </a:lnTo>
                <a:lnTo>
                  <a:pt x="2171673" y="1420019"/>
                </a:lnTo>
                <a:lnTo>
                  <a:pt x="2178423" y="1424384"/>
                </a:lnTo>
                <a:lnTo>
                  <a:pt x="2184775" y="1429147"/>
                </a:lnTo>
                <a:lnTo>
                  <a:pt x="2191128" y="1433909"/>
                </a:lnTo>
                <a:lnTo>
                  <a:pt x="2196687" y="1439069"/>
                </a:lnTo>
                <a:lnTo>
                  <a:pt x="2202245" y="1445022"/>
                </a:lnTo>
                <a:lnTo>
                  <a:pt x="2207804" y="1450578"/>
                </a:lnTo>
                <a:lnTo>
                  <a:pt x="2212965" y="1456928"/>
                </a:lnTo>
                <a:lnTo>
                  <a:pt x="2217333" y="1463278"/>
                </a:lnTo>
                <a:lnTo>
                  <a:pt x="2221700" y="1470422"/>
                </a:lnTo>
                <a:lnTo>
                  <a:pt x="2225274" y="1477566"/>
                </a:lnTo>
                <a:lnTo>
                  <a:pt x="2228847" y="1485503"/>
                </a:lnTo>
                <a:lnTo>
                  <a:pt x="2232023" y="1493441"/>
                </a:lnTo>
                <a:lnTo>
                  <a:pt x="2232023" y="1519634"/>
                </a:lnTo>
                <a:lnTo>
                  <a:pt x="2232817" y="1552178"/>
                </a:lnTo>
                <a:lnTo>
                  <a:pt x="2234406" y="1628378"/>
                </a:lnTo>
                <a:lnTo>
                  <a:pt x="2235597" y="1668859"/>
                </a:lnTo>
                <a:lnTo>
                  <a:pt x="2236391" y="1708150"/>
                </a:lnTo>
                <a:lnTo>
                  <a:pt x="2236788" y="1745059"/>
                </a:lnTo>
                <a:lnTo>
                  <a:pt x="2236391" y="1778000"/>
                </a:lnTo>
                <a:lnTo>
                  <a:pt x="374650" y="1778000"/>
                </a:lnTo>
                <a:lnTo>
                  <a:pt x="374650" y="1745059"/>
                </a:lnTo>
                <a:lnTo>
                  <a:pt x="374650" y="1708150"/>
                </a:lnTo>
                <a:lnTo>
                  <a:pt x="375444" y="1668859"/>
                </a:lnTo>
                <a:lnTo>
                  <a:pt x="376238" y="1628378"/>
                </a:lnTo>
                <a:lnTo>
                  <a:pt x="377826" y="1552178"/>
                </a:lnTo>
                <a:lnTo>
                  <a:pt x="378620" y="1519634"/>
                </a:lnTo>
                <a:lnTo>
                  <a:pt x="379017" y="1493441"/>
                </a:lnTo>
                <a:lnTo>
                  <a:pt x="381797" y="1485503"/>
                </a:lnTo>
                <a:lnTo>
                  <a:pt x="385370" y="1477566"/>
                </a:lnTo>
                <a:lnTo>
                  <a:pt x="389341" y="1470422"/>
                </a:lnTo>
                <a:lnTo>
                  <a:pt x="393311" y="1463278"/>
                </a:lnTo>
                <a:lnTo>
                  <a:pt x="398076" y="1456928"/>
                </a:lnTo>
                <a:lnTo>
                  <a:pt x="403237" y="1450578"/>
                </a:lnTo>
                <a:lnTo>
                  <a:pt x="408399" y="1445022"/>
                </a:lnTo>
                <a:lnTo>
                  <a:pt x="413957" y="1439069"/>
                </a:lnTo>
                <a:lnTo>
                  <a:pt x="419516" y="1433909"/>
                </a:lnTo>
                <a:lnTo>
                  <a:pt x="425869" y="1429147"/>
                </a:lnTo>
                <a:lnTo>
                  <a:pt x="432618" y="1424384"/>
                </a:lnTo>
                <a:lnTo>
                  <a:pt x="438971" y="1420019"/>
                </a:lnTo>
                <a:lnTo>
                  <a:pt x="445721" y="1416050"/>
                </a:lnTo>
                <a:lnTo>
                  <a:pt x="452868" y="1411684"/>
                </a:lnTo>
                <a:lnTo>
                  <a:pt x="460412" y="1407716"/>
                </a:lnTo>
                <a:lnTo>
                  <a:pt x="467558" y="1404144"/>
                </a:lnTo>
                <a:lnTo>
                  <a:pt x="482646" y="1397397"/>
                </a:lnTo>
                <a:lnTo>
                  <a:pt x="498925" y="1391444"/>
                </a:lnTo>
                <a:lnTo>
                  <a:pt x="515204" y="1385094"/>
                </a:lnTo>
                <a:lnTo>
                  <a:pt x="531483" y="1379141"/>
                </a:lnTo>
                <a:lnTo>
                  <a:pt x="564437" y="1367631"/>
                </a:lnTo>
                <a:lnTo>
                  <a:pt x="581113" y="1361678"/>
                </a:lnTo>
                <a:lnTo>
                  <a:pt x="597392" y="1354931"/>
                </a:lnTo>
                <a:lnTo>
                  <a:pt x="669257" y="1324372"/>
                </a:lnTo>
                <a:lnTo>
                  <a:pt x="743504" y="1292622"/>
                </a:lnTo>
                <a:lnTo>
                  <a:pt x="817354" y="1261269"/>
                </a:lnTo>
                <a:lnTo>
                  <a:pt x="888822" y="1231106"/>
                </a:lnTo>
                <a:lnTo>
                  <a:pt x="969025" y="1209278"/>
                </a:lnTo>
                <a:lnTo>
                  <a:pt x="974981" y="1204516"/>
                </a:lnTo>
                <a:lnTo>
                  <a:pt x="980937" y="1198959"/>
                </a:lnTo>
                <a:lnTo>
                  <a:pt x="986892" y="1192609"/>
                </a:lnTo>
                <a:lnTo>
                  <a:pt x="992848" y="1184672"/>
                </a:lnTo>
                <a:lnTo>
                  <a:pt x="998407" y="1176734"/>
                </a:lnTo>
                <a:lnTo>
                  <a:pt x="1003965" y="1168003"/>
                </a:lnTo>
                <a:lnTo>
                  <a:pt x="1009524" y="1158478"/>
                </a:lnTo>
                <a:lnTo>
                  <a:pt x="1015083" y="1149350"/>
                </a:lnTo>
                <a:lnTo>
                  <a:pt x="1025009" y="1129903"/>
                </a:lnTo>
                <a:lnTo>
                  <a:pt x="1034141" y="1111250"/>
                </a:lnTo>
                <a:lnTo>
                  <a:pt x="1049228" y="1078309"/>
                </a:lnTo>
                <a:lnTo>
                  <a:pt x="1087345" y="1068784"/>
                </a:lnTo>
                <a:lnTo>
                  <a:pt x="1085359" y="1060450"/>
                </a:lnTo>
                <a:lnTo>
                  <a:pt x="1082977" y="1053306"/>
                </a:lnTo>
                <a:lnTo>
                  <a:pt x="1080595" y="1046163"/>
                </a:lnTo>
                <a:lnTo>
                  <a:pt x="1077419" y="1040209"/>
                </a:lnTo>
                <a:lnTo>
                  <a:pt x="1074242" y="1034653"/>
                </a:lnTo>
                <a:lnTo>
                  <a:pt x="1071066" y="1029891"/>
                </a:lnTo>
                <a:lnTo>
                  <a:pt x="1067492" y="1025525"/>
                </a:lnTo>
                <a:lnTo>
                  <a:pt x="1063125" y="1020763"/>
                </a:lnTo>
                <a:lnTo>
                  <a:pt x="1055978" y="1012825"/>
                </a:lnTo>
                <a:lnTo>
                  <a:pt x="1048434" y="1004491"/>
                </a:lnTo>
                <a:lnTo>
                  <a:pt x="1045258" y="1000125"/>
                </a:lnTo>
                <a:lnTo>
                  <a:pt x="1042082" y="995363"/>
                </a:lnTo>
                <a:lnTo>
                  <a:pt x="1038905" y="989409"/>
                </a:lnTo>
                <a:lnTo>
                  <a:pt x="1036523" y="983456"/>
                </a:lnTo>
                <a:lnTo>
                  <a:pt x="1022229" y="830659"/>
                </a:lnTo>
                <a:lnTo>
                  <a:pt x="1021832" y="831056"/>
                </a:lnTo>
                <a:lnTo>
                  <a:pt x="1020641" y="831056"/>
                </a:lnTo>
                <a:lnTo>
                  <a:pt x="1016671" y="830659"/>
                </a:lnTo>
                <a:lnTo>
                  <a:pt x="1010715" y="829469"/>
                </a:lnTo>
                <a:lnTo>
                  <a:pt x="1003965" y="828278"/>
                </a:lnTo>
                <a:lnTo>
                  <a:pt x="990863" y="824309"/>
                </a:lnTo>
                <a:lnTo>
                  <a:pt x="985701" y="822325"/>
                </a:lnTo>
                <a:lnTo>
                  <a:pt x="982525" y="821134"/>
                </a:lnTo>
                <a:lnTo>
                  <a:pt x="978157" y="817959"/>
                </a:lnTo>
                <a:lnTo>
                  <a:pt x="973790" y="814388"/>
                </a:lnTo>
                <a:lnTo>
                  <a:pt x="969819" y="810419"/>
                </a:lnTo>
                <a:lnTo>
                  <a:pt x="966246" y="805656"/>
                </a:lnTo>
                <a:lnTo>
                  <a:pt x="962673" y="800497"/>
                </a:lnTo>
                <a:lnTo>
                  <a:pt x="959496" y="794941"/>
                </a:lnTo>
                <a:lnTo>
                  <a:pt x="956717" y="788988"/>
                </a:lnTo>
                <a:lnTo>
                  <a:pt x="953541" y="783034"/>
                </a:lnTo>
                <a:lnTo>
                  <a:pt x="951158" y="776684"/>
                </a:lnTo>
                <a:lnTo>
                  <a:pt x="948776" y="769541"/>
                </a:lnTo>
                <a:lnTo>
                  <a:pt x="944409" y="755253"/>
                </a:lnTo>
                <a:lnTo>
                  <a:pt x="941232" y="740172"/>
                </a:lnTo>
                <a:lnTo>
                  <a:pt x="938056" y="724694"/>
                </a:lnTo>
                <a:lnTo>
                  <a:pt x="935674" y="708819"/>
                </a:lnTo>
                <a:lnTo>
                  <a:pt x="934085" y="693341"/>
                </a:lnTo>
                <a:lnTo>
                  <a:pt x="932497" y="677466"/>
                </a:lnTo>
                <a:lnTo>
                  <a:pt x="931306" y="662781"/>
                </a:lnTo>
                <a:lnTo>
                  <a:pt x="929321" y="635000"/>
                </a:lnTo>
                <a:lnTo>
                  <a:pt x="926939" y="611981"/>
                </a:lnTo>
                <a:lnTo>
                  <a:pt x="926939" y="607616"/>
                </a:lnTo>
                <a:lnTo>
                  <a:pt x="927733" y="603250"/>
                </a:lnTo>
                <a:lnTo>
                  <a:pt x="929321" y="598884"/>
                </a:lnTo>
                <a:lnTo>
                  <a:pt x="931306" y="594519"/>
                </a:lnTo>
                <a:lnTo>
                  <a:pt x="935674" y="585391"/>
                </a:lnTo>
                <a:lnTo>
                  <a:pt x="940835" y="575866"/>
                </a:lnTo>
                <a:lnTo>
                  <a:pt x="943217" y="570706"/>
                </a:lnTo>
                <a:lnTo>
                  <a:pt x="945600" y="565150"/>
                </a:lnTo>
                <a:lnTo>
                  <a:pt x="947585" y="559594"/>
                </a:lnTo>
                <a:lnTo>
                  <a:pt x="949173" y="553641"/>
                </a:lnTo>
                <a:lnTo>
                  <a:pt x="950364" y="547291"/>
                </a:lnTo>
                <a:lnTo>
                  <a:pt x="950761" y="539750"/>
                </a:lnTo>
                <a:lnTo>
                  <a:pt x="950364" y="532606"/>
                </a:lnTo>
                <a:lnTo>
                  <a:pt x="949173" y="524669"/>
                </a:lnTo>
                <a:lnTo>
                  <a:pt x="944409" y="500856"/>
                </a:lnTo>
                <a:lnTo>
                  <a:pt x="940438" y="477441"/>
                </a:lnTo>
                <a:lnTo>
                  <a:pt x="937262" y="454422"/>
                </a:lnTo>
                <a:lnTo>
                  <a:pt x="934880" y="432197"/>
                </a:lnTo>
                <a:lnTo>
                  <a:pt x="933291" y="410766"/>
                </a:lnTo>
                <a:lnTo>
                  <a:pt x="932100" y="389334"/>
                </a:lnTo>
                <a:lnTo>
                  <a:pt x="931703" y="368300"/>
                </a:lnTo>
                <a:lnTo>
                  <a:pt x="932100" y="348059"/>
                </a:lnTo>
                <a:lnTo>
                  <a:pt x="932894" y="328613"/>
                </a:lnTo>
                <a:lnTo>
                  <a:pt x="934483" y="309563"/>
                </a:lnTo>
                <a:lnTo>
                  <a:pt x="936468" y="290909"/>
                </a:lnTo>
                <a:lnTo>
                  <a:pt x="939247" y="273447"/>
                </a:lnTo>
                <a:lnTo>
                  <a:pt x="942423" y="255984"/>
                </a:lnTo>
                <a:lnTo>
                  <a:pt x="946394" y="239713"/>
                </a:lnTo>
                <a:lnTo>
                  <a:pt x="950761" y="223441"/>
                </a:lnTo>
                <a:lnTo>
                  <a:pt x="956320" y="207566"/>
                </a:lnTo>
                <a:lnTo>
                  <a:pt x="961482" y="193278"/>
                </a:lnTo>
                <a:lnTo>
                  <a:pt x="967437" y="178991"/>
                </a:lnTo>
                <a:lnTo>
                  <a:pt x="973790" y="165497"/>
                </a:lnTo>
                <a:lnTo>
                  <a:pt x="980937" y="152400"/>
                </a:lnTo>
                <a:lnTo>
                  <a:pt x="988481" y="140494"/>
                </a:lnTo>
                <a:lnTo>
                  <a:pt x="996421" y="129381"/>
                </a:lnTo>
                <a:lnTo>
                  <a:pt x="1004362" y="118269"/>
                </a:lnTo>
                <a:lnTo>
                  <a:pt x="1013494" y="108347"/>
                </a:lnTo>
                <a:lnTo>
                  <a:pt x="1022229" y="99219"/>
                </a:lnTo>
                <a:lnTo>
                  <a:pt x="1031758" y="90091"/>
                </a:lnTo>
                <a:lnTo>
                  <a:pt x="1041685" y="82550"/>
                </a:lnTo>
                <a:lnTo>
                  <a:pt x="1051611" y="75406"/>
                </a:lnTo>
                <a:lnTo>
                  <a:pt x="1061934" y="68659"/>
                </a:lnTo>
                <a:lnTo>
                  <a:pt x="1073051" y="63103"/>
                </a:lnTo>
                <a:lnTo>
                  <a:pt x="1084168" y="58341"/>
                </a:lnTo>
                <a:lnTo>
                  <a:pt x="1095683" y="53975"/>
                </a:lnTo>
                <a:lnTo>
                  <a:pt x="1112358" y="47228"/>
                </a:lnTo>
                <a:lnTo>
                  <a:pt x="1131019" y="40084"/>
                </a:lnTo>
                <a:lnTo>
                  <a:pt x="1150872" y="32544"/>
                </a:lnTo>
                <a:lnTo>
                  <a:pt x="1171915" y="25400"/>
                </a:lnTo>
                <a:lnTo>
                  <a:pt x="1194547" y="18653"/>
                </a:lnTo>
                <a:lnTo>
                  <a:pt x="1206458" y="15875"/>
                </a:lnTo>
                <a:lnTo>
                  <a:pt x="1218369" y="12303"/>
                </a:lnTo>
                <a:lnTo>
                  <a:pt x="1230281" y="9525"/>
                </a:lnTo>
                <a:lnTo>
                  <a:pt x="1242986" y="7144"/>
                </a:lnTo>
                <a:lnTo>
                  <a:pt x="1255294" y="5159"/>
                </a:lnTo>
                <a:lnTo>
                  <a:pt x="1268397" y="3175"/>
                </a:lnTo>
                <a:lnTo>
                  <a:pt x="1281102" y="1588"/>
                </a:lnTo>
                <a:lnTo>
                  <a:pt x="1294602" y="794"/>
                </a:lnTo>
                <a:lnTo>
                  <a:pt x="1307704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23715" y="577215"/>
            <a:ext cx="5154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通过这个比赛获得专利，提升自信，学习能力，综合能力，拿到比赛证书奖金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bldLvl="0" animBg="1"/>
      <p:bldP spid="6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/>
        </p:nvGrpSpPr>
        <p:grpSpPr>
          <a:xfrm>
            <a:off x="3521710" y="382270"/>
            <a:ext cx="5012690" cy="726440"/>
            <a:chOff x="5546" y="602"/>
            <a:chExt cx="7894" cy="1144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23"/>
            <p:cNvSpPr txBox="1"/>
            <p:nvPr/>
          </p:nvSpPr>
          <p:spPr>
            <a:xfrm>
              <a:off x="7033" y="602"/>
              <a:ext cx="49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发展历程</a:t>
              </a:r>
              <a:endParaRPr lang="zh-CN" altLang="en-US" sz="40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  <p:sp>
        <p:nvSpPr>
          <p:cNvPr id="20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1366520" y="2927350"/>
            <a:ext cx="3248025" cy="1108075"/>
            <a:chOff x="7011545" y="1586413"/>
            <a:chExt cx="3868761" cy="1108168"/>
          </a:xfrm>
        </p:grpSpPr>
        <p:sp>
          <p:nvSpPr>
            <p:cNvPr id="26" name="文本框 6"/>
            <p:cNvSpPr txBox="1"/>
            <p:nvPr/>
          </p:nvSpPr>
          <p:spPr>
            <a:xfrm>
              <a:off x="7011545" y="2049367"/>
              <a:ext cx="3868761" cy="64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 </a:t>
              </a:r>
              <a:r>
                <a:rPr lang="zh-CN" altLang="en-US" b="1" dirty="0" smtClean="0">
                  <a:solidFill>
                    <a:srgbClr val="FF0000"/>
                  </a:solidFill>
                  <a:sym typeface="+mn-ea"/>
                </a:rPr>
                <a:t>确立项目愿景、确定具体目标</a:t>
              </a:r>
              <a:r>
                <a:rPr lang="zh-CN" altLang="en-US" dirty="0" smtClean="0">
                  <a:sym typeface="+mn-ea"/>
                </a:rPr>
                <a:t>并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进行初步研发规划。</a:t>
              </a:r>
              <a:endPara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7" name="文本框 7"/>
            <p:cNvSpPr txBox="1"/>
            <p:nvPr/>
          </p:nvSpPr>
          <p:spPr>
            <a:xfrm>
              <a:off x="7704173" y="1586413"/>
              <a:ext cx="1813379" cy="460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>
                          <a:lumMod val="95000"/>
                          <a:lumOff val="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团队组建</a:t>
              </a:r>
              <a:endParaRPr kumimoji="0" lang="zh-CN" altLang="en-US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>
                        <a:lumMod val="95000"/>
                        <a:lumOff val="5000"/>
                      </a:srgbClr>
                    </a:gs>
                    <a:gs pos="100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277533" y="4038425"/>
            <a:ext cx="9758855" cy="173411"/>
            <a:chOff x="1216573" y="4068905"/>
            <a:chExt cx="9758855" cy="173411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216573" y="4155610"/>
              <a:ext cx="975885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>
              <a:off x="2674751" y="4068905"/>
              <a:ext cx="173411" cy="17341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黑体简体" panose="02000000000000000000" pitchFamily="2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9343841" y="4068905"/>
              <a:ext cx="173411" cy="17341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黑体简体" panose="02000000000000000000" pitchFamily="2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6015487" y="4068905"/>
              <a:ext cx="173411" cy="17341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黑体简体" panose="02000000000000000000" pitchFamily="2" charset="-122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2364409" y="4443635"/>
            <a:ext cx="9156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 b="1" dirty="0" smtClean="0">
                <a:solidFill>
                  <a:srgbClr val="025AA2"/>
                </a:solidFill>
                <a:latin typeface="Arial Rounded MT Bold" panose="020F0704030504030204" pitchFamily="34" charset="0"/>
                <a:ea typeface="Kozuka Mincho Pr6N H" panose="02020900000000000000" pitchFamily="18" charset="-128"/>
                <a:cs typeface="Arial Unicode MS" panose="020B0604020202020204" pitchFamily="34" charset="-122"/>
              </a:rPr>
              <a:t>01</a:t>
            </a:r>
            <a:endParaRPr lang="zh-CN" altLang="en-US" sz="4800" b="1" dirty="0">
              <a:solidFill>
                <a:srgbClr val="025AA2"/>
              </a:solidFill>
              <a:latin typeface="Arial Rounded MT Bold" panose="020F0704030504030204" pitchFamily="34" charset="0"/>
              <a:ea typeface="Kozuka Mincho Pr6N H" panose="02020900000000000000" pitchFamily="18" charset="-128"/>
              <a:cs typeface="Arial Unicode MS" panose="020B0604020202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614545" y="3129915"/>
            <a:ext cx="3004185" cy="3122930"/>
            <a:chOff x="7267" y="4929"/>
            <a:chExt cx="4731" cy="4918"/>
          </a:xfrm>
        </p:grpSpPr>
        <p:sp>
          <p:nvSpPr>
            <p:cNvPr id="42" name="文本框 41"/>
            <p:cNvSpPr txBox="1"/>
            <p:nvPr/>
          </p:nvSpPr>
          <p:spPr>
            <a:xfrm>
              <a:off x="8985" y="4929"/>
              <a:ext cx="1442" cy="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4800" b="1" dirty="0" smtClean="0">
                  <a:solidFill>
                    <a:srgbClr val="0298DA"/>
                  </a:solidFill>
                  <a:latin typeface="Arial Rounded MT Bold" panose="020F0704030504030204" pitchFamily="34" charset="0"/>
                  <a:ea typeface="Kozuka Mincho Pr6N H" panose="02020900000000000000" pitchFamily="18" charset="-128"/>
                  <a:cs typeface="Arial Unicode MS" panose="020B0604020202020204" pitchFamily="34" charset="-122"/>
                </a:rPr>
                <a:t>02</a:t>
              </a:r>
              <a:endParaRPr lang="zh-CN" altLang="en-US" sz="4800" b="1" dirty="0">
                <a:solidFill>
                  <a:srgbClr val="0298DA"/>
                </a:solidFill>
                <a:latin typeface="Arial Rounded MT Bold" panose="020F0704030504030204" pitchFamily="34" charset="0"/>
                <a:ea typeface="Kozuka Mincho Pr6N H" panose="02020900000000000000" pitchFamily="18" charset="-128"/>
                <a:cs typeface="Arial Unicode MS" panose="020B0604020202020204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 rot="0">
              <a:off x="7267" y="6932"/>
              <a:ext cx="4731" cy="2915"/>
              <a:chOff x="6821700" y="1725490"/>
              <a:chExt cx="3578320" cy="1851181"/>
            </a:xfrm>
          </p:grpSpPr>
          <p:sp>
            <p:nvSpPr>
              <p:cNvPr id="44" name="文本框 6"/>
              <p:cNvSpPr txBox="1"/>
              <p:nvPr/>
            </p:nvSpPr>
            <p:spPr>
              <a:xfrm>
                <a:off x="6821700" y="2046827"/>
                <a:ext cx="3578320" cy="1529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我们</a:t>
                </a:r>
                <a:r>
                  <a:rPr lang="zh-CN" altLang="en-US" b="1" dirty="0" smtClean="0">
                    <a:solidFill>
                      <a:srgbClr val="FF0000"/>
                    </a:solidFill>
                    <a:sym typeface="+mn-ea"/>
                  </a:rPr>
                  <a:t>研发出了一个工作良好的传感器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，并在实验室环境下进行了一系列严格的测试，确保其安全性和有效性。</a:t>
                </a:r>
                <a:endParaRPr kumimoji="0" lang="zh-CN" altLang="en-US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  <p:sp>
            <p:nvSpPr>
              <p:cNvPr id="45" name="文本框 7"/>
              <p:cNvSpPr txBox="1"/>
              <p:nvPr/>
            </p:nvSpPr>
            <p:spPr>
              <a:xfrm>
                <a:off x="7764681" y="1725490"/>
                <a:ext cx="1813379" cy="460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0000">
                            <a:lumMod val="95000"/>
                            <a:lumOff val="5000"/>
                          </a:srgbClr>
                        </a:gs>
                        <a:gs pos="100000">
                          <a:srgbClr val="000000">
                            <a:lumMod val="65000"/>
                            <a:lumOff val="35000"/>
                          </a:srgb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研发阶段</a:t>
                </a: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>
                          <a:lumMod val="95000"/>
                          <a:lumOff val="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7931150" y="2312670"/>
            <a:ext cx="3004185" cy="2919095"/>
            <a:chOff x="12490" y="3642"/>
            <a:chExt cx="4731" cy="4597"/>
          </a:xfrm>
        </p:grpSpPr>
        <p:sp>
          <p:nvSpPr>
            <p:cNvPr id="47" name="文本框 46"/>
            <p:cNvSpPr txBox="1"/>
            <p:nvPr/>
          </p:nvSpPr>
          <p:spPr>
            <a:xfrm>
              <a:off x="14226" y="6932"/>
              <a:ext cx="1356" cy="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4800" b="1" dirty="0" smtClean="0">
                  <a:solidFill>
                    <a:srgbClr val="025AA2"/>
                  </a:solidFill>
                  <a:latin typeface="Arial Rounded MT Bold" panose="020F0704030504030204" pitchFamily="34" charset="0"/>
                  <a:ea typeface="Kozuka Mincho Pr6N H" panose="02020900000000000000" pitchFamily="18" charset="-128"/>
                  <a:cs typeface="Arial Unicode MS" panose="020B0604020202020204" pitchFamily="34" charset="-122"/>
                </a:rPr>
                <a:t>0</a:t>
              </a:r>
              <a:r>
                <a:rPr lang="en-US" sz="4800" b="1" dirty="0" smtClean="0">
                  <a:solidFill>
                    <a:srgbClr val="025AA2"/>
                  </a:solidFill>
                  <a:latin typeface="Arial Rounded MT Bold" panose="020F0704030504030204" pitchFamily="34" charset="0"/>
                  <a:ea typeface="Kozuka Mincho Pr6N H" panose="02020900000000000000" pitchFamily="18" charset="-128"/>
                  <a:cs typeface="Arial Unicode MS" panose="020B0604020202020204" pitchFamily="34" charset="-122"/>
                </a:rPr>
                <a:t>3</a:t>
              </a:r>
              <a:endParaRPr lang="en-US" sz="4800" b="1" dirty="0">
                <a:solidFill>
                  <a:srgbClr val="025AA2"/>
                </a:solidFill>
                <a:latin typeface="Arial Rounded MT Bold" panose="020F0704030504030204" pitchFamily="34" charset="0"/>
                <a:ea typeface="Kozuka Mincho Pr6N H" panose="02020900000000000000" pitchFamily="18" charset="-128"/>
                <a:cs typeface="Arial Unicode MS" panose="020B0604020202020204" pitchFamily="34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 rot="0">
              <a:off x="12490" y="3642"/>
              <a:ext cx="4731" cy="2962"/>
              <a:chOff x="6821700" y="1586413"/>
              <a:chExt cx="3578320" cy="1881029"/>
            </a:xfrm>
          </p:grpSpPr>
          <p:sp>
            <p:nvSpPr>
              <p:cNvPr id="49" name="文本框 6"/>
              <p:cNvSpPr txBox="1"/>
              <p:nvPr/>
            </p:nvSpPr>
            <p:spPr>
              <a:xfrm>
                <a:off x="6821700" y="1937598"/>
                <a:ext cx="3578320" cy="1529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根据初步测试的反馈，团队</a:t>
                </a:r>
                <a:r>
                  <a:rPr lang="zh-CN" altLang="en-US" b="1" dirty="0" smtClean="0">
                    <a:solidFill>
                      <a:srgbClr val="FF0000"/>
                    </a:solidFill>
                    <a:sym typeface="+mn-ea"/>
                  </a:rPr>
                  <a:t>对智能气味感知与控制系统进行了一系列的改进和优化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，提升了其性能和可靠性。</a:t>
                </a:r>
                <a:endParaRPr kumimoji="0" lang="zh-CN" altLang="en-US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  <p:sp>
            <p:nvSpPr>
              <p:cNvPr id="50" name="文本框 7"/>
              <p:cNvSpPr txBox="1"/>
              <p:nvPr/>
            </p:nvSpPr>
            <p:spPr>
              <a:xfrm>
                <a:off x="7481243" y="1586413"/>
                <a:ext cx="2259235" cy="460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0000">
                            <a:lumMod val="95000"/>
                            <a:lumOff val="5000"/>
                          </a:srgbClr>
                        </a:gs>
                        <a:gs pos="100000">
                          <a:srgbClr val="000000">
                            <a:lumMod val="65000"/>
                            <a:lumOff val="35000"/>
                          </a:srgb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优化和测试</a:t>
                </a: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>
                          <a:lumMod val="95000"/>
                          <a:lumOff val="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3005" y="590550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未来规划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1105" y="16821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1207135"/>
            <a:ext cx="10213340" cy="51333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23875" y="1795606"/>
            <a:ext cx="14029147" cy="4208453"/>
            <a:chOff x="1513" y="3179"/>
            <a:chExt cx="10297" cy="2868"/>
          </a:xfrm>
        </p:grpSpPr>
        <p:sp>
          <p:nvSpPr>
            <p:cNvPr id="68" name="ïṩ1iḍê"/>
            <p:cNvSpPr/>
            <p:nvPr/>
          </p:nvSpPr>
          <p:spPr>
            <a:xfrm>
              <a:off x="3469" y="4487"/>
              <a:ext cx="1873" cy="379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2023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9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~2024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6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69" name="îŝ1îde"/>
            <p:cNvSpPr/>
            <p:nvPr/>
          </p:nvSpPr>
          <p:spPr>
            <a:xfrm>
              <a:off x="5342" y="4487"/>
              <a:ext cx="1873" cy="379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2024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7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~2024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0" name="í$ḷiḍè"/>
            <p:cNvSpPr/>
            <p:nvPr/>
          </p:nvSpPr>
          <p:spPr>
            <a:xfrm>
              <a:off x="7214" y="4487"/>
              <a:ext cx="1873" cy="379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2025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1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2025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5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3" name="îśľiḍe"/>
            <p:cNvSpPr/>
            <p:nvPr/>
          </p:nvSpPr>
          <p:spPr>
            <a:xfrm>
              <a:off x="1596" y="4487"/>
              <a:ext cx="1873" cy="379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2023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7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~8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80" name="直接连接符 79"/>
            <p:cNvCxnSpPr/>
            <p:nvPr/>
          </p:nvCxnSpPr>
          <p:spPr>
            <a:xfrm flipV="1">
              <a:off x="6223" y="4799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8031" y="4101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V="1">
              <a:off x="9991" y="3859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11810" y="5002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组合 91"/>
            <p:cNvGrpSpPr/>
            <p:nvPr/>
          </p:nvGrpSpPr>
          <p:grpSpPr>
            <a:xfrm>
              <a:off x="1513" y="5113"/>
              <a:ext cx="1888" cy="583"/>
              <a:chOff x="8756623" y="2805342"/>
              <a:chExt cx="1598366" cy="493297"/>
            </a:xfrm>
          </p:grpSpPr>
          <p:sp>
            <p:nvSpPr>
              <p:cNvPr id="93" name="文本框 6"/>
              <p:cNvSpPr txBox="1"/>
              <p:nvPr/>
            </p:nvSpPr>
            <p:spPr bwMode="auto">
              <a:xfrm>
                <a:off x="8756623" y="3084681"/>
                <a:ext cx="1598366" cy="213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4" name="文本框 7"/>
              <p:cNvSpPr txBox="1"/>
              <p:nvPr/>
            </p:nvSpPr>
            <p:spPr bwMode="auto">
              <a:xfrm>
                <a:off x="9024351" y="2805342"/>
                <a:ext cx="1156812" cy="212493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b="1" kern="0" dirty="0"/>
                  <a:t>第一期项目</a:t>
                </a:r>
                <a:endParaRPr lang="zh-CN" altLang="en-US" b="1" kern="0" dirty="0"/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5130" y="5306"/>
              <a:ext cx="2158" cy="741"/>
              <a:chOff x="8653976" y="2969130"/>
              <a:chExt cx="1826944" cy="627262"/>
            </a:xfrm>
          </p:grpSpPr>
          <p:sp>
            <p:nvSpPr>
              <p:cNvPr id="96" name="文本框 6"/>
              <p:cNvSpPr txBox="1"/>
              <p:nvPr/>
            </p:nvSpPr>
            <p:spPr bwMode="auto">
              <a:xfrm>
                <a:off x="8653976" y="3128735"/>
                <a:ext cx="1826944" cy="467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zh-CN" altLang="en-US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包装设备，运维相关</a:t>
                </a:r>
                <a:endPara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l" eaLnBrk="1" hangingPunct="1">
                  <a:defRPr/>
                </a:pPr>
                <a:r>
                  <a:rPr lang="zh-CN" altLang="en-US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</a:t>
                </a:r>
                <a:r>
                  <a:rPr lang="zh-CN" altLang="en-US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控制平台初具规模。</a:t>
                </a:r>
                <a:endPara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7" name="文本框 7"/>
              <p:cNvSpPr txBox="1"/>
              <p:nvPr/>
            </p:nvSpPr>
            <p:spPr bwMode="auto">
              <a:xfrm>
                <a:off x="8975140" y="2969130"/>
                <a:ext cx="1301278" cy="212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第三期</a:t>
                </a:r>
                <a:r>
                  <a:rPr lang="zh-CN" altLang="en-US" sz="1800" b="1" kern="0" dirty="0"/>
                  <a:t>项目</a:t>
                </a:r>
                <a:endParaRPr lang="zh-CN" altLang="en-US" sz="1800" b="1" kern="0" dirty="0"/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478" y="3327"/>
              <a:ext cx="2164" cy="1189"/>
              <a:chOff x="8917012" y="3360159"/>
              <a:chExt cx="1831854" cy="1006906"/>
            </a:xfrm>
          </p:grpSpPr>
          <p:sp>
            <p:nvSpPr>
              <p:cNvPr id="102" name="文本框 6"/>
              <p:cNvSpPr txBox="1"/>
              <p:nvPr/>
            </p:nvSpPr>
            <p:spPr bwMode="auto">
              <a:xfrm>
                <a:off x="8917012" y="3526500"/>
                <a:ext cx="1831854" cy="840565"/>
              </a:xfrm>
              <a:prstGeom prst="rect">
                <a:avLst/>
              </a:prstGeom>
              <a:noFill/>
            </p:spPr>
            <p:txBody>
              <a:bodyPr wrap="square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</a:t>
                </a:r>
                <a:r>
                  <a:rPr lang="zh-CN" altLang="en-US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研发多种混合气体</a:t>
                </a:r>
                <a:endPara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l" eaLnBrk="1" hangingPunct="1">
                  <a:defRPr/>
                </a:pPr>
                <a:r>
                  <a:rPr lang="zh-CN" altLang="en-US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传输设备。</a:t>
                </a:r>
                <a:endPara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3" name="文本框 7"/>
              <p:cNvSpPr txBox="1"/>
              <p:nvPr/>
            </p:nvSpPr>
            <p:spPr bwMode="auto">
              <a:xfrm>
                <a:off x="9041382" y="3360159"/>
                <a:ext cx="1156812" cy="212553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第二期</a:t>
                </a:r>
                <a:r>
                  <a:rPr lang="zh-CN" altLang="en-US" sz="1800" b="1" kern="0" dirty="0"/>
                  <a:t>项目</a:t>
                </a:r>
                <a:endParaRPr lang="zh-CN" altLang="en-US" sz="1800" b="1" kern="0" dirty="0"/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6736" y="3179"/>
              <a:ext cx="2358" cy="941"/>
              <a:chOff x="8475213" y="3235203"/>
              <a:chExt cx="1996808" cy="796871"/>
            </a:xfrm>
          </p:grpSpPr>
          <p:sp>
            <p:nvSpPr>
              <p:cNvPr id="105" name="文本框 6"/>
              <p:cNvSpPr txBox="1"/>
              <p:nvPr/>
            </p:nvSpPr>
            <p:spPr bwMode="auto">
              <a:xfrm>
                <a:off x="8475213" y="3380095"/>
                <a:ext cx="1996808" cy="651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</a:t>
                </a:r>
                <a:r>
                  <a:rPr lang="zh-CN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在通过了所有必要的测试和审批后，开始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</a:rPr>
                  <a:t>生产和销售</a:t>
                </a:r>
                <a:r>
                  <a:rPr lang="zh-CN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。发起一系列的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</a:rPr>
                  <a:t>市场推广活动</a:t>
                </a:r>
                <a:r>
                  <a:rPr lang="zh-CN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。</a:t>
                </a:r>
                <a:endPara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6" name="文本框 7"/>
              <p:cNvSpPr txBox="1"/>
              <p:nvPr/>
            </p:nvSpPr>
            <p:spPr bwMode="auto">
              <a:xfrm>
                <a:off x="8595188" y="3235203"/>
                <a:ext cx="1745010" cy="21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第四期</a:t>
                </a:r>
                <a:r>
                  <a:rPr lang="zh-CN" altLang="en-US" sz="1800" b="1" kern="0" dirty="0"/>
                  <a:t>项目</a:t>
                </a:r>
                <a:endParaRPr lang="zh-CN" altLang="en-US" sz="1800" b="1" kern="0" dirty="0"/>
              </a:p>
            </p:txBody>
          </p:sp>
        </p:grpSp>
      </p:grpSp>
      <p:sp>
        <p:nvSpPr>
          <p:cNvPr id="6" name="文本框 6"/>
          <p:cNvSpPr txBox="1"/>
          <p:nvPr/>
        </p:nvSpPr>
        <p:spPr bwMode="auto">
          <a:xfrm>
            <a:off x="944880" y="5001895"/>
            <a:ext cx="1964055" cy="1456690"/>
          </a:xfrm>
          <a:prstGeom prst="rect">
            <a:avLst/>
          </a:prstGeom>
          <a:noFill/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R="0" lvl="0" indent="0" defTabSz="9144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defRPr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研究单种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多个简单气体混合特性。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 flipV="1">
            <a:off x="4330757" y="3102325"/>
            <a:ext cx="1905" cy="612775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05" y="1682115"/>
            <a:ext cx="2336165" cy="1888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5" name="图片 114"/>
          <p:cNvPicPr/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50" y="4415155"/>
            <a:ext cx="2134870" cy="1748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 descr="8571016363397870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960" y="1795780"/>
            <a:ext cx="2185670" cy="189484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图片 6"/>
          <p:cNvPicPr/>
          <p:nvPr>
            <p:custDataLst>
              <p:tags r:id="rId6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425" y="4271010"/>
            <a:ext cx="2134870" cy="1748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/>
        </p:nvSpPr>
        <p:spPr>
          <a:xfrm>
            <a:off x="629285" y="1104900"/>
            <a:ext cx="10676255" cy="52355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文本框 38"/>
          <p:cNvSpPr txBox="1"/>
          <p:nvPr/>
        </p:nvSpPr>
        <p:spPr>
          <a:xfrm>
            <a:off x="628650" y="1233805"/>
            <a:ext cx="106768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追光鸟科技</a:t>
            </a:r>
            <a:endParaRPr lang="zh-CN" altLang="en-US" sz="72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lang="zh-CN" altLang="en-US" sz="4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致力打造第一智能气味感知传输系统</a:t>
            </a:r>
            <a:endParaRPr lang="zh-CN" altLang="en-US" sz="48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iS1ide-Freeform: Shape 10"/>
          <p:cNvSpPr/>
          <p:nvPr/>
        </p:nvSpPr>
        <p:spPr bwMode="auto">
          <a:xfrm>
            <a:off x="9090025" y="4095115"/>
            <a:ext cx="2215515" cy="2142490"/>
          </a:xfrm>
          <a:custGeom>
            <a:avLst/>
            <a:gdLst>
              <a:gd name="T0" fmla="*/ 157 w 186"/>
              <a:gd name="T1" fmla="*/ 159 h 185"/>
              <a:gd name="T2" fmla="*/ 186 w 186"/>
              <a:gd name="T3" fmla="*/ 93 h 185"/>
              <a:gd name="T4" fmla="*/ 93 w 186"/>
              <a:gd name="T5" fmla="*/ 0 h 185"/>
              <a:gd name="T6" fmla="*/ 0 w 186"/>
              <a:gd name="T7" fmla="*/ 93 h 185"/>
              <a:gd name="T8" fmla="*/ 29 w 186"/>
              <a:gd name="T9" fmla="*/ 159 h 185"/>
              <a:gd name="T10" fmla="*/ 18 w 186"/>
              <a:gd name="T11" fmla="*/ 178 h 185"/>
              <a:gd name="T12" fmla="*/ 17 w 186"/>
              <a:gd name="T13" fmla="*/ 181 h 185"/>
              <a:gd name="T14" fmla="*/ 21 w 186"/>
              <a:gd name="T15" fmla="*/ 185 h 185"/>
              <a:gd name="T16" fmla="*/ 24 w 186"/>
              <a:gd name="T17" fmla="*/ 184 h 185"/>
              <a:gd name="T18" fmla="*/ 25 w 186"/>
              <a:gd name="T19" fmla="*/ 182 h 185"/>
              <a:gd name="T20" fmla="*/ 35 w 186"/>
              <a:gd name="T21" fmla="*/ 165 h 185"/>
              <a:gd name="T22" fmla="*/ 93 w 186"/>
              <a:gd name="T23" fmla="*/ 185 h 185"/>
              <a:gd name="T24" fmla="*/ 151 w 186"/>
              <a:gd name="T25" fmla="*/ 165 h 185"/>
              <a:gd name="T26" fmla="*/ 161 w 186"/>
              <a:gd name="T27" fmla="*/ 182 h 185"/>
              <a:gd name="T28" fmla="*/ 165 w 186"/>
              <a:gd name="T29" fmla="*/ 185 h 185"/>
              <a:gd name="T30" fmla="*/ 169 w 186"/>
              <a:gd name="T31" fmla="*/ 181 h 185"/>
              <a:gd name="T32" fmla="*/ 168 w 186"/>
              <a:gd name="T33" fmla="*/ 178 h 185"/>
              <a:gd name="T34" fmla="*/ 157 w 186"/>
              <a:gd name="T35" fmla="*/ 159 h 185"/>
              <a:gd name="T36" fmla="*/ 93 w 186"/>
              <a:gd name="T37" fmla="*/ 177 h 185"/>
              <a:gd name="T38" fmla="*/ 9 w 186"/>
              <a:gd name="T39" fmla="*/ 93 h 185"/>
              <a:gd name="T40" fmla="*/ 93 w 186"/>
              <a:gd name="T41" fmla="*/ 8 h 185"/>
              <a:gd name="T42" fmla="*/ 177 w 186"/>
              <a:gd name="T43" fmla="*/ 93 h 185"/>
              <a:gd name="T44" fmla="*/ 93 w 186"/>
              <a:gd name="T45" fmla="*/ 177 h 185"/>
              <a:gd name="T46" fmla="*/ 93 w 186"/>
              <a:gd name="T47" fmla="*/ 34 h 185"/>
              <a:gd name="T48" fmla="*/ 34 w 186"/>
              <a:gd name="T49" fmla="*/ 93 h 185"/>
              <a:gd name="T50" fmla="*/ 93 w 186"/>
              <a:gd name="T51" fmla="*/ 152 h 185"/>
              <a:gd name="T52" fmla="*/ 152 w 186"/>
              <a:gd name="T53" fmla="*/ 93 h 185"/>
              <a:gd name="T54" fmla="*/ 93 w 186"/>
              <a:gd name="T55" fmla="*/ 34 h 185"/>
              <a:gd name="T56" fmla="*/ 93 w 186"/>
              <a:gd name="T57" fmla="*/ 143 h 185"/>
              <a:gd name="T58" fmla="*/ 42 w 186"/>
              <a:gd name="T59" fmla="*/ 93 h 185"/>
              <a:gd name="T60" fmla="*/ 93 w 186"/>
              <a:gd name="T61" fmla="*/ 42 h 185"/>
              <a:gd name="T62" fmla="*/ 144 w 186"/>
              <a:gd name="T63" fmla="*/ 93 h 185"/>
              <a:gd name="T64" fmla="*/ 93 w 186"/>
              <a:gd name="T65" fmla="*/ 143 h 185"/>
              <a:gd name="T66" fmla="*/ 93 w 186"/>
              <a:gd name="T67" fmla="*/ 67 h 185"/>
              <a:gd name="T68" fmla="*/ 68 w 186"/>
              <a:gd name="T69" fmla="*/ 93 h 185"/>
              <a:gd name="T70" fmla="*/ 93 w 186"/>
              <a:gd name="T71" fmla="*/ 118 h 185"/>
              <a:gd name="T72" fmla="*/ 118 w 186"/>
              <a:gd name="T73" fmla="*/ 93 h 185"/>
              <a:gd name="T74" fmla="*/ 93 w 186"/>
              <a:gd name="T75" fmla="*/ 67 h 185"/>
              <a:gd name="T76" fmla="*/ 93 w 186"/>
              <a:gd name="T77" fmla="*/ 109 h 185"/>
              <a:gd name="T78" fmla="*/ 76 w 186"/>
              <a:gd name="T79" fmla="*/ 93 h 185"/>
              <a:gd name="T80" fmla="*/ 93 w 186"/>
              <a:gd name="T81" fmla="*/ 76 h 185"/>
              <a:gd name="T82" fmla="*/ 110 w 186"/>
              <a:gd name="T83" fmla="*/ 93 h 185"/>
              <a:gd name="T84" fmla="*/ 93 w 186"/>
              <a:gd name="T85" fmla="*/ 109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6" h="185">
                <a:moveTo>
                  <a:pt x="157" y="159"/>
                </a:moveTo>
                <a:cubicBezTo>
                  <a:pt x="175" y="143"/>
                  <a:pt x="186" y="119"/>
                  <a:pt x="186" y="93"/>
                </a:cubicBezTo>
                <a:cubicBezTo>
                  <a:pt x="186" y="41"/>
                  <a:pt x="144" y="0"/>
                  <a:pt x="93" y="0"/>
                </a:cubicBezTo>
                <a:cubicBezTo>
                  <a:pt x="42" y="0"/>
                  <a:pt x="0" y="41"/>
                  <a:pt x="0" y="93"/>
                </a:cubicBezTo>
                <a:cubicBezTo>
                  <a:pt x="0" y="119"/>
                  <a:pt x="11" y="143"/>
                  <a:pt x="29" y="159"/>
                </a:cubicBezTo>
                <a:cubicBezTo>
                  <a:pt x="18" y="178"/>
                  <a:pt x="18" y="178"/>
                  <a:pt x="18" y="178"/>
                </a:cubicBezTo>
                <a:cubicBezTo>
                  <a:pt x="18" y="179"/>
                  <a:pt x="17" y="180"/>
                  <a:pt x="17" y="181"/>
                </a:cubicBezTo>
                <a:cubicBezTo>
                  <a:pt x="17" y="183"/>
                  <a:pt x="19" y="185"/>
                  <a:pt x="21" y="185"/>
                </a:cubicBezTo>
                <a:cubicBezTo>
                  <a:pt x="22" y="185"/>
                  <a:pt x="24" y="185"/>
                  <a:pt x="24" y="184"/>
                </a:cubicBezTo>
                <a:cubicBezTo>
                  <a:pt x="25" y="184"/>
                  <a:pt x="25" y="183"/>
                  <a:pt x="25" y="182"/>
                </a:cubicBezTo>
                <a:cubicBezTo>
                  <a:pt x="35" y="165"/>
                  <a:pt x="35" y="165"/>
                  <a:pt x="35" y="165"/>
                </a:cubicBezTo>
                <a:cubicBezTo>
                  <a:pt x="51" y="178"/>
                  <a:pt x="71" y="185"/>
                  <a:pt x="93" y="185"/>
                </a:cubicBezTo>
                <a:cubicBezTo>
                  <a:pt x="115" y="185"/>
                  <a:pt x="135" y="178"/>
                  <a:pt x="151" y="165"/>
                </a:cubicBezTo>
                <a:cubicBezTo>
                  <a:pt x="161" y="182"/>
                  <a:pt x="161" y="182"/>
                  <a:pt x="161" y="182"/>
                </a:cubicBezTo>
                <a:cubicBezTo>
                  <a:pt x="161" y="184"/>
                  <a:pt x="163" y="185"/>
                  <a:pt x="165" y="185"/>
                </a:cubicBezTo>
                <a:cubicBezTo>
                  <a:pt x="167" y="185"/>
                  <a:pt x="169" y="183"/>
                  <a:pt x="169" y="181"/>
                </a:cubicBezTo>
                <a:cubicBezTo>
                  <a:pt x="169" y="180"/>
                  <a:pt x="168" y="179"/>
                  <a:pt x="168" y="178"/>
                </a:cubicBezTo>
                <a:lnTo>
                  <a:pt x="157" y="159"/>
                </a:lnTo>
                <a:close/>
                <a:moveTo>
                  <a:pt x="93" y="177"/>
                </a:moveTo>
                <a:cubicBezTo>
                  <a:pt x="46" y="177"/>
                  <a:pt x="9" y="139"/>
                  <a:pt x="9" y="93"/>
                </a:cubicBezTo>
                <a:cubicBezTo>
                  <a:pt x="9" y="46"/>
                  <a:pt x="46" y="8"/>
                  <a:pt x="93" y="8"/>
                </a:cubicBezTo>
                <a:cubicBezTo>
                  <a:pt x="140" y="8"/>
                  <a:pt x="177" y="46"/>
                  <a:pt x="177" y="93"/>
                </a:cubicBezTo>
                <a:cubicBezTo>
                  <a:pt x="177" y="139"/>
                  <a:pt x="140" y="177"/>
                  <a:pt x="93" y="177"/>
                </a:cubicBezTo>
                <a:close/>
                <a:moveTo>
                  <a:pt x="93" y="34"/>
                </a:moveTo>
                <a:cubicBezTo>
                  <a:pt x="60" y="34"/>
                  <a:pt x="34" y="60"/>
                  <a:pt x="34" y="93"/>
                </a:cubicBezTo>
                <a:cubicBezTo>
                  <a:pt x="34" y="125"/>
                  <a:pt x="60" y="152"/>
                  <a:pt x="93" y="152"/>
                </a:cubicBezTo>
                <a:cubicBezTo>
                  <a:pt x="126" y="152"/>
                  <a:pt x="152" y="125"/>
                  <a:pt x="152" y="93"/>
                </a:cubicBezTo>
                <a:cubicBezTo>
                  <a:pt x="152" y="60"/>
                  <a:pt x="126" y="34"/>
                  <a:pt x="93" y="34"/>
                </a:cubicBezTo>
                <a:close/>
                <a:moveTo>
                  <a:pt x="93" y="143"/>
                </a:moveTo>
                <a:cubicBezTo>
                  <a:pt x="65" y="143"/>
                  <a:pt x="42" y="121"/>
                  <a:pt x="42" y="93"/>
                </a:cubicBezTo>
                <a:cubicBezTo>
                  <a:pt x="42" y="65"/>
                  <a:pt x="65" y="42"/>
                  <a:pt x="93" y="42"/>
                </a:cubicBezTo>
                <a:cubicBezTo>
                  <a:pt x="121" y="42"/>
                  <a:pt x="144" y="65"/>
                  <a:pt x="144" y="93"/>
                </a:cubicBezTo>
                <a:cubicBezTo>
                  <a:pt x="144" y="121"/>
                  <a:pt x="121" y="143"/>
                  <a:pt x="93" y="143"/>
                </a:cubicBezTo>
                <a:close/>
                <a:moveTo>
                  <a:pt x="93" y="67"/>
                </a:moveTo>
                <a:cubicBezTo>
                  <a:pt x="79" y="67"/>
                  <a:pt x="68" y="79"/>
                  <a:pt x="68" y="93"/>
                </a:cubicBezTo>
                <a:cubicBezTo>
                  <a:pt x="68" y="107"/>
                  <a:pt x="79" y="118"/>
                  <a:pt x="93" y="118"/>
                </a:cubicBezTo>
                <a:cubicBezTo>
                  <a:pt x="107" y="118"/>
                  <a:pt x="118" y="107"/>
                  <a:pt x="118" y="93"/>
                </a:cubicBezTo>
                <a:cubicBezTo>
                  <a:pt x="118" y="79"/>
                  <a:pt x="107" y="67"/>
                  <a:pt x="93" y="67"/>
                </a:cubicBezTo>
                <a:close/>
                <a:moveTo>
                  <a:pt x="93" y="109"/>
                </a:moveTo>
                <a:cubicBezTo>
                  <a:pt x="84" y="109"/>
                  <a:pt x="76" y="102"/>
                  <a:pt x="76" y="93"/>
                </a:cubicBezTo>
                <a:cubicBezTo>
                  <a:pt x="76" y="83"/>
                  <a:pt x="84" y="76"/>
                  <a:pt x="93" y="76"/>
                </a:cubicBezTo>
                <a:cubicBezTo>
                  <a:pt x="102" y="76"/>
                  <a:pt x="110" y="83"/>
                  <a:pt x="110" y="93"/>
                </a:cubicBezTo>
                <a:cubicBezTo>
                  <a:pt x="110" y="102"/>
                  <a:pt x="102" y="109"/>
                  <a:pt x="93" y="109"/>
                </a:cubicBezTo>
                <a:close/>
              </a:path>
            </a:pathLst>
          </a:custGeom>
          <a:solidFill>
            <a:srgbClr val="5B9BD5"/>
          </a:solidFill>
          <a:ln>
            <a:noFill/>
          </a:ln>
        </p:spPr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3160" y="772795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市场背景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7169150" y="1718945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050" name="内容占位符 3" descr="v2-300873f89736076acc15ac5e11a2016f_r"/>
          <p:cNvPicPr>
            <a:picLocks noGrp="1" noChangeAspect="1"/>
          </p:cNvPicPr>
          <p:nvPr>
            <p:ph idx="1"/>
          </p:nvPr>
        </p:nvPicPr>
        <p:blipFill>
          <a:blip r:embed="rId1"/>
          <a:srcRect l="-10880" t="-23940" r="10880" b="4938"/>
          <a:stretch>
            <a:fillRect/>
          </a:stretch>
        </p:blipFill>
        <p:spPr>
          <a:xfrm>
            <a:off x="328295" y="788670"/>
            <a:ext cx="3538220" cy="3081655"/>
          </a:xfrm>
        </p:spPr>
      </p:pic>
      <p:sp>
        <p:nvSpPr>
          <p:cNvPr id="2051" name="文本框 4"/>
          <p:cNvSpPr txBox="1"/>
          <p:nvPr/>
        </p:nvSpPr>
        <p:spPr>
          <a:xfrm>
            <a:off x="591185" y="4435475"/>
            <a:ext cx="3275965" cy="21450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r>
              <a:rPr lang="zh-CN" altLang="en-US" sz="2000" b="1">
                <a:solidFill>
                  <a:srgbClr val="FF0000"/>
                </a:solidFill>
                <a:uFillTx/>
                <a:latin typeface="+mj-lt"/>
                <a:ea typeface="+mj-ea"/>
                <a:cs typeface="+mj-cs"/>
                <a:sym typeface="+mn-ea"/>
              </a:rPr>
              <a:t>校园餐饮行业是近年来广受社会各界关注</a:t>
            </a:r>
            <a:r>
              <a:rPr lang="zh-CN" altLang="en-US" sz="200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+mn-ea"/>
              </a:rPr>
              <a:t>，</a:t>
            </a:r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</a:rPr>
              <a:t>这就意味着学校食堂食品安全要有更大</a:t>
            </a:r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</a:rPr>
              <a:t>保障。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73" name="图片 4" descr="t03f90d6fe740b58bb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225" y="909320"/>
            <a:ext cx="4084955" cy="28371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8849360" y="1275715"/>
            <a:ext cx="3606165" cy="2107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000" noProof="1">
                <a:solidFill>
                  <a:schemeClr val="tx1">
                    <a:lumMod val="85000"/>
                    <a:lumOff val="15000"/>
                  </a:schemeClr>
                </a:solidFill>
                <a:latin typeface="汉仪傲娇体简" charset="-122"/>
                <a:ea typeface="汉仪傲娇体简" charset="-122"/>
                <a:cs typeface="+mn-cs"/>
                <a:sym typeface="+mn-ea"/>
              </a:rPr>
              <a:t>在江西省某所高校，学生在</a:t>
            </a:r>
            <a:endParaRPr lang="zh-CN" altLang="en-US" sz="2000" noProof="1">
              <a:solidFill>
                <a:schemeClr val="tx1">
                  <a:lumMod val="85000"/>
                  <a:lumOff val="15000"/>
                </a:schemeClr>
              </a:solidFill>
              <a:latin typeface="汉仪傲娇体简" charset="-122"/>
              <a:ea typeface="汉仪傲娇体简" charset="-122"/>
              <a:cs typeface="+mn-cs"/>
              <a:sym typeface="+mn-ea"/>
            </a:endParaRPr>
          </a:p>
          <a:p>
            <a:pPr algn="l"/>
            <a:r>
              <a:rPr lang="zh-CN" altLang="en-US" sz="2000" noProof="1">
                <a:solidFill>
                  <a:schemeClr val="tx1">
                    <a:lumMod val="85000"/>
                    <a:lumOff val="15000"/>
                  </a:schemeClr>
                </a:solidFill>
                <a:latin typeface="汉仪傲娇体简" charset="-122"/>
                <a:ea typeface="汉仪傲娇体简" charset="-122"/>
                <a:cs typeface="+mn-cs"/>
                <a:sym typeface="+mn-ea"/>
              </a:rPr>
              <a:t>食堂打饭，打的一块“鸭脖”</a:t>
            </a:r>
            <a:endParaRPr lang="zh-CN" altLang="en-US" sz="2000" noProof="1">
              <a:solidFill>
                <a:schemeClr val="tx1">
                  <a:lumMod val="85000"/>
                  <a:lumOff val="15000"/>
                </a:schemeClr>
              </a:solidFill>
              <a:latin typeface="汉仪傲娇体简" charset="-122"/>
              <a:ea typeface="汉仪傲娇体简" charset="-122"/>
              <a:cs typeface="+mn-cs"/>
              <a:sym typeface="+mn-ea"/>
            </a:endParaRPr>
          </a:p>
          <a:p>
            <a:pPr algn="l"/>
            <a:r>
              <a:rPr lang="zh-CN" altLang="en-US" sz="2000" noProof="1">
                <a:solidFill>
                  <a:schemeClr val="tx1">
                    <a:lumMod val="85000"/>
                    <a:lumOff val="15000"/>
                  </a:schemeClr>
                </a:solidFill>
                <a:latin typeface="汉仪傲娇体简" charset="-122"/>
                <a:ea typeface="汉仪傲娇体简" charset="-122"/>
                <a:cs typeface="+mn-cs"/>
                <a:sym typeface="+mn-ea"/>
              </a:rPr>
              <a:t>，学生看着那块黑不溜秋的“鸭脖”，越看越觉得不对，他去找学校，而</a:t>
            </a:r>
            <a:r>
              <a:rPr lang="zh-CN" altLang="en-US" sz="2000" noProof="1">
                <a:solidFill>
                  <a:schemeClr val="tx1">
                    <a:lumMod val="85000"/>
                    <a:lumOff val="15000"/>
                  </a:schemeClr>
                </a:solidFill>
                <a:latin typeface="汉仪傲娇体简" charset="-122"/>
                <a:ea typeface="汉仪傲娇体简" charset="-122"/>
                <a:cs typeface="+mn-cs"/>
                <a:sym typeface="+mn-ea"/>
              </a:rPr>
              <a:t>学校却一口</a:t>
            </a:r>
            <a:endParaRPr lang="zh-CN" altLang="en-US" sz="2000" noProof="1">
              <a:solidFill>
                <a:schemeClr val="tx1">
                  <a:lumMod val="85000"/>
                  <a:lumOff val="15000"/>
                </a:schemeClr>
              </a:solidFill>
              <a:latin typeface="汉仪傲娇体简" charset="-122"/>
              <a:ea typeface="汉仪傲娇体简" charset="-122"/>
              <a:cs typeface="+mn-cs"/>
              <a:sym typeface="+mn-ea"/>
            </a:endParaRPr>
          </a:p>
          <a:p>
            <a:pPr algn="l"/>
            <a:r>
              <a:rPr lang="zh-CN" altLang="en-US" sz="2000" noProof="1">
                <a:solidFill>
                  <a:schemeClr val="tx1">
                    <a:lumMod val="85000"/>
                    <a:lumOff val="15000"/>
                  </a:schemeClr>
                </a:solidFill>
                <a:latin typeface="汉仪傲娇体简" charset="-122"/>
                <a:ea typeface="汉仪傲娇体简" charset="-122"/>
                <a:cs typeface="+mn-cs"/>
                <a:sym typeface="+mn-ea"/>
              </a:rPr>
              <a:t>咬定“这就是鸭脖”。</a:t>
            </a:r>
            <a:endParaRPr lang="zh-CN" altLang="en-US" sz="2000" noProof="1">
              <a:solidFill>
                <a:schemeClr val="tx1">
                  <a:lumMod val="85000"/>
                  <a:lumOff val="15000"/>
                </a:schemeClr>
              </a:solidFill>
              <a:latin typeface="汉仪傲娇体简" charset="-122"/>
              <a:ea typeface="汉仪傲娇体简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16880" y="3832225"/>
            <a:ext cx="24314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</a:rPr>
              <a:t>”</a:t>
            </a:r>
            <a:r>
              <a:rPr lang="zh-CN" altLang="en-US" sz="2000" b="1">
                <a:solidFill>
                  <a:srgbClr val="FF0000"/>
                </a:solidFill>
              </a:rPr>
              <a:t>鼠头鸭脖</a:t>
            </a:r>
            <a:r>
              <a:rPr lang="en-US" altLang="zh-CN" sz="2000" b="1">
                <a:solidFill>
                  <a:srgbClr val="FF0000"/>
                </a:solidFill>
              </a:rPr>
              <a:t>“</a:t>
            </a:r>
            <a:r>
              <a:rPr lang="zh-CN" altLang="en-US" sz="2000" b="1">
                <a:solidFill>
                  <a:srgbClr val="FF0000"/>
                </a:solidFill>
              </a:rPr>
              <a:t>事件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20050" y="4784725"/>
            <a:ext cx="406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傲娇体简" charset="-122"/>
                <a:ea typeface="汉仪傲娇体简" charset="-122"/>
                <a:sym typeface="+mn-ea"/>
              </a:rPr>
              <a:t>工业气体，即常温常压下呈气态的产品，种类繁多。按组成成分不同可以分为工业纯气和工业混合气</a:t>
            </a:r>
            <a:r>
              <a:rPr lang="zh-CN" altLang="en-US" sz="2000">
                <a:uFillTx/>
                <a:sym typeface="+mn-ea"/>
              </a:rPr>
              <a:t>。</a:t>
            </a:r>
            <a:endParaRPr lang="zh-CN" altLang="en-US" sz="2000">
              <a:uFillTx/>
              <a:sym typeface="+mn-ea"/>
            </a:endParaRPr>
          </a:p>
        </p:txBody>
      </p:sp>
      <p:pic>
        <p:nvPicPr>
          <p:cNvPr id="4099" name="图片 3" descr="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0" y="4269105"/>
            <a:ext cx="3779520" cy="2073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1338580" y="3952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uFillTx/>
                <a:latin typeface="黑体" panose="02010609060101010101" charset="-122"/>
                <a:ea typeface="黑体" panose="02010609060101010101" charset="-122"/>
                <a:cs typeface="+mj-cs"/>
                <a:sym typeface="+mn-ea"/>
              </a:rPr>
              <a:t>校园餐饮行业</a:t>
            </a:r>
            <a:endParaRPr lang="zh-CN" altLang="en-US" sz="2000" b="1">
              <a:solidFill>
                <a:srgbClr val="FF0000"/>
              </a:solidFill>
              <a:uFillTx/>
              <a:latin typeface="黑体" panose="02010609060101010101" charset="-122"/>
              <a:ea typeface="黑体" panose="02010609060101010101" charset="-122"/>
              <a:cs typeface="+mj-cs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82490" y="64293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sym typeface="+mn-ea"/>
              </a:rPr>
              <a:t>工业气体行业研究背景报告</a:t>
            </a:r>
            <a:endParaRPr lang="zh-CN" altLang="en-US" sz="2000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5577285" y="3962183"/>
            <a:ext cx="569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Impact" panose="020B0806030902050204" pitchFamily="34" charset="0"/>
              </a:rPr>
              <a:t>A</a:t>
            </a:r>
            <a:endParaRPr lang="zh-CN" altLang="en-US" sz="4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386079" y="3962183"/>
            <a:ext cx="569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Impact" panose="020B0806030902050204" pitchFamily="34" charset="0"/>
              </a:rPr>
              <a:t>B</a:t>
            </a:r>
            <a:endParaRPr lang="zh-CN" altLang="en-US" sz="4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51400" y="4794370"/>
            <a:ext cx="2031909" cy="75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kern="100" dirty="0">
                <a:solidFill>
                  <a:schemeClr val="bg1"/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Enter the text content directly here, the text format will not change. </a:t>
            </a:r>
            <a:endParaRPr lang="en-US" altLang="zh-CN" sz="600" kern="100" dirty="0">
              <a:solidFill>
                <a:schemeClr val="bg1"/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654881" y="4794370"/>
            <a:ext cx="2031909" cy="75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kern="100" dirty="0">
                <a:solidFill>
                  <a:schemeClr val="bg1"/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Enter the text content directly here, the text format will not change. </a:t>
            </a:r>
            <a:endParaRPr lang="en-US" altLang="zh-CN" sz="600" kern="100" dirty="0">
              <a:solidFill>
                <a:schemeClr val="bg1"/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45534" y="674378"/>
            <a:ext cx="259359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>
                    <a:lumMod val="50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痛点分析</a:t>
            </a:r>
            <a:endParaRPr lang="zh-CN" altLang="en-US" sz="3600" dirty="0">
              <a:solidFill>
                <a:schemeClr val="tx2">
                  <a:lumMod val="50000"/>
                </a:schemeClr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1" name="Freeform 205"/>
          <p:cNvSpPr>
            <a:spLocks noEditPoints="1"/>
          </p:cNvSpPr>
          <p:nvPr/>
        </p:nvSpPr>
        <p:spPr bwMode="auto">
          <a:xfrm>
            <a:off x="601903" y="756757"/>
            <a:ext cx="488738" cy="482180"/>
          </a:xfrm>
          <a:custGeom>
            <a:avLst/>
            <a:gdLst>
              <a:gd name="T0" fmla="*/ 716 w 2867"/>
              <a:gd name="T1" fmla="*/ 1331 h 2829"/>
              <a:gd name="T2" fmla="*/ 921 w 2867"/>
              <a:gd name="T3" fmla="*/ 1126 h 2829"/>
              <a:gd name="T4" fmla="*/ 716 w 2867"/>
              <a:gd name="T5" fmla="*/ 921 h 2829"/>
              <a:gd name="T6" fmla="*/ 512 w 2867"/>
              <a:gd name="T7" fmla="*/ 1126 h 2829"/>
              <a:gd name="T8" fmla="*/ 716 w 2867"/>
              <a:gd name="T9" fmla="*/ 1331 h 2829"/>
              <a:gd name="T10" fmla="*/ 1433 w 2867"/>
              <a:gd name="T11" fmla="*/ 1331 h 2829"/>
              <a:gd name="T12" fmla="*/ 1638 w 2867"/>
              <a:gd name="T13" fmla="*/ 1126 h 2829"/>
              <a:gd name="T14" fmla="*/ 1433 w 2867"/>
              <a:gd name="T15" fmla="*/ 921 h 2829"/>
              <a:gd name="T16" fmla="*/ 1228 w 2867"/>
              <a:gd name="T17" fmla="*/ 1126 h 2829"/>
              <a:gd name="T18" fmla="*/ 1433 w 2867"/>
              <a:gd name="T19" fmla="*/ 1331 h 2829"/>
              <a:gd name="T20" fmla="*/ 2150 w 2867"/>
              <a:gd name="T21" fmla="*/ 1331 h 2829"/>
              <a:gd name="T22" fmla="*/ 2355 w 2867"/>
              <a:gd name="T23" fmla="*/ 1126 h 2829"/>
              <a:gd name="T24" fmla="*/ 2150 w 2867"/>
              <a:gd name="T25" fmla="*/ 921 h 2829"/>
              <a:gd name="T26" fmla="*/ 1945 w 2867"/>
              <a:gd name="T27" fmla="*/ 1126 h 2829"/>
              <a:gd name="T28" fmla="*/ 2150 w 2867"/>
              <a:gd name="T29" fmla="*/ 1331 h 2829"/>
              <a:gd name="T30" fmla="*/ 1535 w 2867"/>
              <a:gd name="T31" fmla="*/ 2253 h 2829"/>
              <a:gd name="T32" fmla="*/ 862 w 2867"/>
              <a:gd name="T33" fmla="*/ 2776 h 2829"/>
              <a:gd name="T34" fmla="*/ 646 w 2867"/>
              <a:gd name="T35" fmla="*/ 2750 h 2829"/>
              <a:gd name="T36" fmla="*/ 614 w 2867"/>
              <a:gd name="T37" fmla="*/ 2655 h 2829"/>
              <a:gd name="T38" fmla="*/ 614 w 2867"/>
              <a:gd name="T39" fmla="*/ 2253 h 2829"/>
              <a:gd name="T40" fmla="*/ 307 w 2867"/>
              <a:gd name="T41" fmla="*/ 2253 h 2829"/>
              <a:gd name="T42" fmla="*/ 0 w 2867"/>
              <a:gd name="T43" fmla="*/ 1945 h 2829"/>
              <a:gd name="T44" fmla="*/ 0 w 2867"/>
              <a:gd name="T45" fmla="*/ 307 h 2829"/>
              <a:gd name="T46" fmla="*/ 307 w 2867"/>
              <a:gd name="T47" fmla="*/ 0 h 2829"/>
              <a:gd name="T48" fmla="*/ 2559 w 2867"/>
              <a:gd name="T49" fmla="*/ 0 h 2829"/>
              <a:gd name="T50" fmla="*/ 2867 w 2867"/>
              <a:gd name="T51" fmla="*/ 307 h 2829"/>
              <a:gd name="T52" fmla="*/ 2867 w 2867"/>
              <a:gd name="T53" fmla="*/ 1945 h 2829"/>
              <a:gd name="T54" fmla="*/ 2559 w 2867"/>
              <a:gd name="T55" fmla="*/ 2253 h 2829"/>
              <a:gd name="T56" fmla="*/ 1535 w 2867"/>
              <a:gd name="T57" fmla="*/ 2253 h 2829"/>
              <a:gd name="T58" fmla="*/ 1535 w 2867"/>
              <a:gd name="T59" fmla="*/ 2253 h 2829"/>
              <a:gd name="T60" fmla="*/ 1535 w 2867"/>
              <a:gd name="T61" fmla="*/ 2253 h 28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67" h="2829">
                <a:moveTo>
                  <a:pt x="716" y="1331"/>
                </a:moveTo>
                <a:cubicBezTo>
                  <a:pt x="829" y="1331"/>
                  <a:pt x="921" y="1239"/>
                  <a:pt x="921" y="1126"/>
                </a:cubicBezTo>
                <a:cubicBezTo>
                  <a:pt x="921" y="1013"/>
                  <a:pt x="829" y="921"/>
                  <a:pt x="716" y="921"/>
                </a:cubicBezTo>
                <a:cubicBezTo>
                  <a:pt x="603" y="921"/>
                  <a:pt x="512" y="1013"/>
                  <a:pt x="512" y="1126"/>
                </a:cubicBezTo>
                <a:cubicBezTo>
                  <a:pt x="512" y="1239"/>
                  <a:pt x="603" y="1331"/>
                  <a:pt x="716" y="1331"/>
                </a:cubicBezTo>
                <a:close/>
                <a:moveTo>
                  <a:pt x="1433" y="1331"/>
                </a:moveTo>
                <a:cubicBezTo>
                  <a:pt x="1546" y="1331"/>
                  <a:pt x="1638" y="1239"/>
                  <a:pt x="1638" y="1126"/>
                </a:cubicBezTo>
                <a:cubicBezTo>
                  <a:pt x="1638" y="1013"/>
                  <a:pt x="1546" y="921"/>
                  <a:pt x="1433" y="921"/>
                </a:cubicBezTo>
                <a:cubicBezTo>
                  <a:pt x="1320" y="921"/>
                  <a:pt x="1228" y="1013"/>
                  <a:pt x="1228" y="1126"/>
                </a:cubicBezTo>
                <a:cubicBezTo>
                  <a:pt x="1228" y="1239"/>
                  <a:pt x="1320" y="1331"/>
                  <a:pt x="1433" y="1331"/>
                </a:cubicBezTo>
                <a:close/>
                <a:moveTo>
                  <a:pt x="2150" y="1331"/>
                </a:moveTo>
                <a:cubicBezTo>
                  <a:pt x="2263" y="1331"/>
                  <a:pt x="2355" y="1239"/>
                  <a:pt x="2355" y="1126"/>
                </a:cubicBezTo>
                <a:cubicBezTo>
                  <a:pt x="2355" y="1013"/>
                  <a:pt x="2263" y="921"/>
                  <a:pt x="2150" y="921"/>
                </a:cubicBezTo>
                <a:cubicBezTo>
                  <a:pt x="2037" y="921"/>
                  <a:pt x="1945" y="1013"/>
                  <a:pt x="1945" y="1126"/>
                </a:cubicBezTo>
                <a:cubicBezTo>
                  <a:pt x="1945" y="1239"/>
                  <a:pt x="2037" y="1331"/>
                  <a:pt x="2150" y="1331"/>
                </a:cubicBezTo>
                <a:close/>
                <a:moveTo>
                  <a:pt x="1535" y="2253"/>
                </a:moveTo>
                <a:cubicBezTo>
                  <a:pt x="862" y="2776"/>
                  <a:pt x="862" y="2776"/>
                  <a:pt x="862" y="2776"/>
                </a:cubicBezTo>
                <a:cubicBezTo>
                  <a:pt x="795" y="2829"/>
                  <a:pt x="698" y="2816"/>
                  <a:pt x="646" y="2750"/>
                </a:cubicBezTo>
                <a:cubicBezTo>
                  <a:pt x="625" y="2723"/>
                  <a:pt x="614" y="2689"/>
                  <a:pt x="614" y="2655"/>
                </a:cubicBezTo>
                <a:cubicBezTo>
                  <a:pt x="614" y="2253"/>
                  <a:pt x="614" y="2253"/>
                  <a:pt x="614" y="2253"/>
                </a:cubicBezTo>
                <a:cubicBezTo>
                  <a:pt x="307" y="2253"/>
                  <a:pt x="307" y="2253"/>
                  <a:pt x="307" y="2253"/>
                </a:cubicBezTo>
                <a:cubicBezTo>
                  <a:pt x="137" y="2253"/>
                  <a:pt x="0" y="2115"/>
                  <a:pt x="0" y="1945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137"/>
                  <a:pt x="137" y="0"/>
                  <a:pt x="307" y="0"/>
                </a:cubicBezTo>
                <a:cubicBezTo>
                  <a:pt x="2559" y="0"/>
                  <a:pt x="2559" y="0"/>
                  <a:pt x="2559" y="0"/>
                </a:cubicBezTo>
                <a:cubicBezTo>
                  <a:pt x="2729" y="0"/>
                  <a:pt x="2867" y="137"/>
                  <a:pt x="2867" y="307"/>
                </a:cubicBezTo>
                <a:cubicBezTo>
                  <a:pt x="2867" y="1945"/>
                  <a:pt x="2867" y="1945"/>
                  <a:pt x="2867" y="1945"/>
                </a:cubicBezTo>
                <a:cubicBezTo>
                  <a:pt x="2867" y="2115"/>
                  <a:pt x="2729" y="2253"/>
                  <a:pt x="2559" y="2253"/>
                </a:cubicBezTo>
                <a:lnTo>
                  <a:pt x="1535" y="2253"/>
                </a:lnTo>
                <a:close/>
                <a:moveTo>
                  <a:pt x="1535" y="2253"/>
                </a:moveTo>
                <a:cubicBezTo>
                  <a:pt x="1535" y="2253"/>
                  <a:pt x="1535" y="2253"/>
                  <a:pt x="1535" y="2253"/>
                </a:cubicBezTo>
              </a:path>
            </a:pathLst>
          </a:custGeom>
          <a:solidFill>
            <a:srgbClr val="1D607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8315" y="4749165"/>
            <a:ext cx="261366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市场上大多数气味检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测系统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不具备精准度，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一些微小的气体大多数气味检测系统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检测不出来，并不能及时反馈。</a:t>
            </a:r>
            <a:endParaRPr lang="zh-CN" altLang="en-US" sz="20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0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6" name="图片 15" descr="738262415381888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1969770"/>
            <a:ext cx="1945005" cy="259397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02335" y="1338580"/>
            <a:ext cx="18821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产品痛点</a:t>
            </a:r>
            <a:endParaRPr lang="zh-CN" altLang="en-US" sz="3200" b="1">
              <a:ln w="9525">
                <a:solidFill>
                  <a:schemeClr val="bg1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54780" y="1922145"/>
            <a:ext cx="2636520" cy="277876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688080" y="4857750"/>
            <a:ext cx="315087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针对外卖行业，需要与平台进行兼容</a:t>
            </a:r>
            <a:r>
              <a:rPr lang="zh-CN" altLang="en-US" sz="2000" dirty="0">
                <a:cs typeface="+mn-ea"/>
                <a:sym typeface="+mn-lt"/>
              </a:rPr>
              <a:t>。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提供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食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品“氨”全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的链接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，当顾客进店铺点单时，可以通过点击该链接显示产品的数据。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351655" y="1304925"/>
            <a:ext cx="182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项目痛点</a:t>
            </a:r>
            <a:endParaRPr lang="zh-CN" altLang="en-US" sz="3200" b="1">
              <a:ln w="9525">
                <a:solidFill>
                  <a:schemeClr val="bg1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385" y="1926590"/>
            <a:ext cx="3237865" cy="284289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8331200" y="133096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行业痛点</a:t>
            </a:r>
            <a:endParaRPr lang="zh-CN" altLang="en-US" sz="3200" b="1">
              <a:ln w="9525">
                <a:solidFill>
                  <a:schemeClr val="bg1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586345" y="4953000"/>
            <a:ext cx="33045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响应国家食品安全政策，联合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政府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食品安全管理相关部门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，做到合理监控，配合使用产品。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产品原理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5974715" y="1296035"/>
            <a:ext cx="4074795" cy="288861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r>
              <a:rPr lang="zh-CN" altLang="en-US" sz="2800">
                <a:solidFill>
                  <a:schemeClr val="tx1"/>
                </a:solidFill>
              </a:rPr>
              <a:t>追光鸟科技气体采集器集成其他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各类</a:t>
            </a:r>
            <a:r>
              <a:rPr lang="zh-CN" altLang="en-US" sz="2800">
                <a:solidFill>
                  <a:schemeClr val="tx1"/>
                </a:solidFill>
              </a:rPr>
              <a:t>传感器优势，进行</a:t>
            </a:r>
            <a:r>
              <a:rPr lang="zh-CN" altLang="en-US" sz="2800">
                <a:solidFill>
                  <a:srgbClr val="FF0000"/>
                </a:solidFill>
              </a:rPr>
              <a:t>混合气体输入识别并在互联网终端进行的可视化控制，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基于51单片机集成各类传感器，运用物联网技术和设备互联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识别分析气体成分，浓度并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进行可视化控制。</a:t>
            </a:r>
            <a:endParaRPr lang="zh-CN" altLang="en-US" sz="2800"/>
          </a:p>
          <a:p>
            <a:pPr algn="l"/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72790" y="177800"/>
            <a:ext cx="472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28775" y="5584190"/>
            <a:ext cx="2522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混合气体采集器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7" name="图片 6" descr="281558200477623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835" y="1578610"/>
            <a:ext cx="3542030" cy="36728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核心技术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96000" y="1407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864153887861353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" y="1622425"/>
            <a:ext cx="3086100" cy="4076065"/>
          </a:xfrm>
          <a:prstGeom prst="rect">
            <a:avLst/>
          </a:prstGeom>
        </p:spPr>
      </p:pic>
      <p:pic>
        <p:nvPicPr>
          <p:cNvPr id="3" name="图片 2" descr="3148506944317667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240" y="445770"/>
            <a:ext cx="3403600" cy="4478655"/>
          </a:xfrm>
          <a:prstGeom prst="rect">
            <a:avLst/>
          </a:prstGeom>
        </p:spPr>
      </p:pic>
      <p:pic>
        <p:nvPicPr>
          <p:cNvPr id="5" name="图片 4" descr="7506441373827136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570" y="3568700"/>
            <a:ext cx="4654550" cy="29432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4390" y="5998210"/>
            <a:ext cx="2197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可视化气体跟踪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91575" y="3082925"/>
            <a:ext cx="2654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报警系统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1020" y="515683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核心技术算法</a:t>
            </a:r>
            <a:endParaRPr lang="zh-CN" altLang="en-US" sz="2400">
              <a:solidFill>
                <a:srgbClr val="FF0000"/>
              </a:solidFill>
            </a:endParaRPr>
          </a:p>
        </p:txBody>
      </p:sp>
      <p:pic>
        <p:nvPicPr>
          <p:cNvPr id="7" name="图片 6" descr="28270370614222684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8430" y="1905"/>
            <a:ext cx="2063115" cy="12185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3340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教育维度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96000" y="1407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任意多边形: 形状 13"/>
          <p:cNvSpPr/>
          <p:nvPr/>
        </p:nvSpPr>
        <p:spPr>
          <a:xfrm>
            <a:off x="6223000" y="1534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1571" y="3873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8315" y="2673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39030" y="2327275"/>
            <a:ext cx="69500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该项目由</a:t>
            </a:r>
            <a:r>
              <a:rPr lang="zh-CN" altLang="en-US" sz="2400">
                <a:solidFill>
                  <a:srgbClr val="FF0000"/>
                </a:solidFill>
              </a:rPr>
              <a:t>计算机科学与技术</a:t>
            </a:r>
            <a:r>
              <a:rPr lang="zh-CN" altLang="en-US" sz="2400"/>
              <a:t>，</a:t>
            </a:r>
            <a:r>
              <a:rPr lang="zh-CN" altLang="en-US" sz="2400">
                <a:solidFill>
                  <a:srgbClr val="FF0000"/>
                </a:solidFill>
              </a:rPr>
              <a:t>数据科学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与大数据</a:t>
            </a:r>
            <a:r>
              <a:rPr lang="zh-CN" altLang="en-US" sz="2400"/>
              <a:t>专业，</a:t>
            </a:r>
            <a:r>
              <a:rPr lang="zh-CN" altLang="en-US" sz="2400">
                <a:solidFill>
                  <a:srgbClr val="FF0000"/>
                </a:solidFill>
              </a:rPr>
              <a:t>软件工程</a:t>
            </a:r>
            <a:r>
              <a:rPr lang="zh-CN" altLang="en-US" sz="2400"/>
              <a:t>专业成员组成</a:t>
            </a:r>
            <a:endParaRPr lang="zh-CN" altLang="en-US" sz="2400"/>
          </a:p>
          <a:p>
            <a:r>
              <a:rPr lang="zh-CN" altLang="en-US" sz="2400"/>
              <a:t>团队共同发展创造。</a:t>
            </a:r>
            <a:endParaRPr lang="zh-CN" altLang="en-US" sz="2400"/>
          </a:p>
        </p:txBody>
      </p:sp>
      <p:pic>
        <p:nvPicPr>
          <p:cNvPr id="10" name="图片 9" descr="8353430511923451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390" y="1468755"/>
            <a:ext cx="3704590" cy="42424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17770" y="3988435"/>
            <a:ext cx="5149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一名成员创新研发</a:t>
            </a:r>
            <a:r>
              <a:rPr lang="zh-CN" altLang="en-US" sz="2400">
                <a:solidFill>
                  <a:srgbClr val="FF0000"/>
                </a:solidFill>
              </a:rPr>
              <a:t>项目立项</a:t>
            </a:r>
            <a:r>
              <a:rPr lang="zh-CN" altLang="en-US" sz="2400"/>
              <a:t>申请，还有一名同学江西省机器人及人工智能比赛</a:t>
            </a:r>
            <a:r>
              <a:rPr lang="zh-CN" altLang="en-US" sz="2400">
                <a:solidFill>
                  <a:srgbClr val="FF0000"/>
                </a:solidFill>
              </a:rPr>
              <a:t>国家三等奖。</a:t>
            </a:r>
            <a:endParaRPr lang="zh-CN" altLang="en-US" sz="2400">
              <a:solidFill>
                <a:srgbClr val="FF0000"/>
              </a:solidFill>
            </a:endParaRPr>
          </a:p>
        </p:txBody>
      </p:sp>
      <p:pic>
        <p:nvPicPr>
          <p:cNvPr id="13" name="图片 12" descr="28270370614222684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620" y="0"/>
            <a:ext cx="2130425" cy="11925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教育维度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96000" y="1407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48910" y="3211830"/>
            <a:ext cx="54724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</a:rPr>
              <a:t>智能气味感知与控制系统</a:t>
            </a:r>
            <a:endParaRPr lang="zh-CN" altLang="en-US" sz="3600">
              <a:solidFill>
                <a:srgbClr val="FF0000"/>
              </a:solidFill>
            </a:endParaRPr>
          </a:p>
          <a:p>
            <a:r>
              <a:rPr lang="zh-CN" altLang="en-US" sz="3600">
                <a:solidFill>
                  <a:srgbClr val="FF0000"/>
                </a:solidFill>
              </a:rPr>
              <a:t>项目负责人刘子霖</a:t>
            </a:r>
            <a:r>
              <a:rPr lang="zh-CN" altLang="en-US" sz="3600">
                <a:solidFill>
                  <a:srgbClr val="FF0000"/>
                </a:solidFill>
              </a:rPr>
              <a:t>专利证书。</a:t>
            </a:r>
            <a:endParaRPr lang="zh-CN" altLang="en-US" sz="3600">
              <a:solidFill>
                <a:srgbClr val="FF0000"/>
              </a:solidFill>
            </a:endParaRPr>
          </a:p>
        </p:txBody>
      </p:sp>
      <p:pic>
        <p:nvPicPr>
          <p:cNvPr id="2" name="图片 1" descr="503161158712929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290" y="1407795"/>
            <a:ext cx="4086225" cy="51301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416,&quot;width&quot;:5851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PP_MARK_KEY" val="72ac4dd9-777b-4709-9bc4-71f54a468533"/>
  <p:tag name="COMMONDATA" val="eyJjb3VudCI6NSwiaGRpZCI6ImIyYzk0MWM4YzgzMjAwM2ZhNDAyZDFhZDZiZTQ5MGE1IiwidXNlckNvdW50Ijo1fQ=="/>
</p:tagLst>
</file>

<file path=ppt/tags/tag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3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.xml><?xml version="1.0" encoding="utf-8"?>
<p:tagLst xmlns:p="http://schemas.openxmlformats.org/presentationml/2006/main">
  <p:tag name="KSO_WM_UNIT_TABLE_BEAUTIFY" val="smartTable{deb97166-8b69-49ca-809b-0644fea98601}"/>
  <p:tag name="TABLE_ENDDRAG_ORIGIN_RECT" val="671*268"/>
  <p:tag name="TABLE_ENDDRAG_RECT" val="144*156*671*268"/>
</p:tagLst>
</file>

<file path=ppt/tags/tag5.xml><?xml version="1.0" encoding="utf-8"?>
<p:tagLst xmlns:p="http://schemas.openxmlformats.org/presentationml/2006/main">
  <p:tag name="KSO_WM_UNIT_TABLE_BEAUTIFY" val="smartTable{af707034-19f6-4f45-a813-249702fa7cba}"/>
</p:tagLst>
</file>

<file path=ppt/tags/tag6.xml><?xml version="1.0" encoding="utf-8"?>
<p:tagLst xmlns:p="http://schemas.openxmlformats.org/presentationml/2006/main">
  <p:tag name="KSO_WM_UNIT_TABLE_BEAUTIFY" val="smartTable{63cc8de3-9e9d-4682-9295-635540a3e695}"/>
  <p:tag name="TABLE_ENDDRAG_ORIGIN_RECT" val="911*409"/>
  <p:tag name="TABLE_ENDDRAG_RECT" val="37*79*911*409"/>
</p:tagLst>
</file>

<file path=ppt/tags/tag7.xml><?xml version="1.0" encoding="utf-8"?>
<p:tagLst xmlns:p="http://schemas.openxmlformats.org/presentationml/2006/main">
  <p:tag name="KSO_WM_UNIT_PLACING_PICTURE_USER_VIEWPORT" val="{&quot;height&quot;:10800,&quot;width&quot;:7660}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8">
    <a:dk1>
      <a:srgbClr val="000000"/>
    </a:dk1>
    <a:lt1>
      <a:srgbClr val="FFFFFF"/>
    </a:lt1>
    <a:dk2>
      <a:srgbClr val="372824"/>
    </a:dk2>
    <a:lt2>
      <a:srgbClr val="FFFFFF"/>
    </a:lt2>
    <a:accent1>
      <a:srgbClr val="FFE84B"/>
    </a:accent1>
    <a:accent2>
      <a:srgbClr val="FFC529"/>
    </a:accent2>
    <a:accent3>
      <a:srgbClr val="FF9F15"/>
    </a:accent3>
    <a:accent4>
      <a:srgbClr val="FA7C00"/>
    </a:accent4>
    <a:accent5>
      <a:srgbClr val="FC6500"/>
    </a:accent5>
    <a:accent6>
      <a:srgbClr val="BE4828"/>
    </a:accent6>
    <a:hlink>
      <a:srgbClr val="F46B1C"/>
    </a:hlink>
    <a:folHlink>
      <a:srgbClr val="C2361E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6295</Words>
  <Application>WPS 演示</Application>
  <PresentationFormat>宽屏</PresentationFormat>
  <Paragraphs>798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65" baseType="lpstr">
      <vt:lpstr>Arial</vt:lpstr>
      <vt:lpstr>宋体</vt:lpstr>
      <vt:lpstr>Wingdings</vt:lpstr>
      <vt:lpstr>阿里巴巴普惠体 B</vt:lpstr>
      <vt:lpstr>阿里巴巴普惠体 R</vt:lpstr>
      <vt:lpstr>Impact</vt:lpstr>
      <vt:lpstr>阿里巴巴普惠体 M</vt:lpstr>
      <vt:lpstr>微软雅黑</vt:lpstr>
      <vt:lpstr>方正黑体简体</vt:lpstr>
      <vt:lpstr>汉仪傲娇体简</vt:lpstr>
      <vt:lpstr>黑体</vt:lpstr>
      <vt:lpstr>Hero</vt:lpstr>
      <vt:lpstr>Yu Gothic UI</vt:lpstr>
      <vt:lpstr>Times New Roman</vt:lpstr>
      <vt:lpstr>等线</vt:lpstr>
      <vt:lpstr>等线 Light</vt:lpstr>
      <vt:lpstr>Calibri</vt:lpstr>
      <vt:lpstr>Arial Unicode MS</vt:lpstr>
      <vt:lpstr>Noto Sans S Chinese Bold</vt:lpstr>
      <vt:lpstr>幼圆</vt:lpstr>
      <vt:lpstr>Arial Rounded MT Bold</vt:lpstr>
      <vt:lpstr>Kozuka Mincho Pr6N H</vt:lpstr>
      <vt:lpstr>Arial Unicode MS</vt:lpstr>
      <vt:lpstr>Arial</vt:lpstr>
      <vt:lpstr>Agency FB</vt:lpstr>
      <vt:lpstr>Yu Gothic UI Semibold</vt:lpstr>
      <vt:lpstr>楷体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文档存本地丢失不负责</cp:lastModifiedBy>
  <cp:revision>35</cp:revision>
  <dcterms:created xsi:type="dcterms:W3CDTF">2020-08-17T09:41:00Z</dcterms:created>
  <dcterms:modified xsi:type="dcterms:W3CDTF">2023-07-06T07:19:57Z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2052-11.1.0.12608</vt:lpwstr>
  </property>
  <property fmtid="{D5CDD505-2E9C-101B-9397-08002B2CF9AE}" pid="3" name="KSOTemplateUUID">
    <vt:lpwstr>v1.0_mb_G7/OxP6n84HBX9xCi9qA/A==</vt:lpwstr>
  </property>
  <property fmtid="{D5CDD505-2E9C-101B-9397-08002B2CF9AE}" pid="4" name="ICV">
    <vt:lpwstr>EF535883EF734C5C8902B9428886BBEF</vt:lpwstr>
  </property>
</Properties>
</file>